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jpe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18" Target="../media/image57.png" Type="http://schemas.openxmlformats.org/officeDocument/2006/relationships/image"/><Relationship Id="rId19" Target="../media/image58.svg" Type="http://schemas.openxmlformats.org/officeDocument/2006/relationships/image"/><Relationship Id="rId2" Target="../media/image3.png" Type="http://schemas.openxmlformats.org/officeDocument/2006/relationships/image"/><Relationship Id="rId20" Target="../media/image16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6.png" Type="http://schemas.openxmlformats.org/officeDocument/2006/relationships/image"/><Relationship Id="rId17" Target="../media/image59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6.png" Type="http://schemas.openxmlformats.org/officeDocument/2006/relationships/image"/><Relationship Id="rId17" Target="../media/image2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2.jpe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15" Target="../media/image16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16.png" Type="http://schemas.openxmlformats.org/officeDocument/2006/relationships/image"/><Relationship Id="rId15" Target="../media/image29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32.png" Type="http://schemas.openxmlformats.org/officeDocument/2006/relationships/image"/><Relationship Id="rId19" Target="../media/image33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16.pn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40.png" Type="http://schemas.openxmlformats.org/officeDocument/2006/relationships/image"/><Relationship Id="rId18" Target="../media/image41.svg" Type="http://schemas.openxmlformats.org/officeDocument/2006/relationships/image"/><Relationship Id="rId19" Target="../media/image42.png" Type="http://schemas.openxmlformats.org/officeDocument/2006/relationships/image"/><Relationship Id="rId2" Target="../media/image1.png" Type="http://schemas.openxmlformats.org/officeDocument/2006/relationships/image"/><Relationship Id="rId20" Target="../media/image43.svg" Type="http://schemas.openxmlformats.org/officeDocument/2006/relationships/image"/><Relationship Id="rId21" Target="../media/image44.png" Type="http://schemas.openxmlformats.org/officeDocument/2006/relationships/image"/><Relationship Id="rId22" Target="../media/image45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46.jpeg" Type="http://schemas.openxmlformats.org/officeDocument/2006/relationships/image"/><Relationship Id="rId13" Target="../media/image16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48.jpe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19" Target="../media/image16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16745">
            <a:off x="12537760" y="5402034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6" y="0"/>
                </a:lnTo>
                <a:lnTo>
                  <a:pt x="9769056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816745">
            <a:off x="7616063" y="-23683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6" y="0"/>
                </a:lnTo>
                <a:lnTo>
                  <a:pt x="9769056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816745">
            <a:off x="6177408" y="768153"/>
            <a:ext cx="5461122" cy="1257455"/>
          </a:xfrm>
          <a:custGeom>
            <a:avLst/>
            <a:gdLst/>
            <a:ahLst/>
            <a:cxnLst/>
            <a:rect r="r" b="b" t="t" l="l"/>
            <a:pathLst>
              <a:path h="1257455" w="5461122">
                <a:moveTo>
                  <a:pt x="0" y="0"/>
                </a:moveTo>
                <a:lnTo>
                  <a:pt x="5461122" y="0"/>
                </a:lnTo>
                <a:lnTo>
                  <a:pt x="5461122" y="1257456"/>
                </a:lnTo>
                <a:lnTo>
                  <a:pt x="0" y="1257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3160" r="0" b="-2344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816745">
            <a:off x="14528739" y="9831871"/>
            <a:ext cx="5461122" cy="1257455"/>
          </a:xfrm>
          <a:custGeom>
            <a:avLst/>
            <a:gdLst/>
            <a:ahLst/>
            <a:cxnLst/>
            <a:rect r="r" b="b" t="t" l="l"/>
            <a:pathLst>
              <a:path h="1257455" w="5461122">
                <a:moveTo>
                  <a:pt x="0" y="0"/>
                </a:moveTo>
                <a:lnTo>
                  <a:pt x="5461122" y="0"/>
                </a:lnTo>
                <a:lnTo>
                  <a:pt x="5461122" y="1257455"/>
                </a:lnTo>
                <a:lnTo>
                  <a:pt x="0" y="12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3160" r="0" b="-2344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25511" y="448215"/>
            <a:ext cx="9390570" cy="9390570"/>
          </a:xfrm>
          <a:custGeom>
            <a:avLst/>
            <a:gdLst/>
            <a:ahLst/>
            <a:cxnLst/>
            <a:rect r="r" b="b" t="t" l="l"/>
            <a:pathLst>
              <a:path h="9390570" w="9390570">
                <a:moveTo>
                  <a:pt x="0" y="0"/>
                </a:moveTo>
                <a:lnTo>
                  <a:pt x="9390570" y="0"/>
                </a:lnTo>
                <a:lnTo>
                  <a:pt x="9390570" y="9390570"/>
                </a:lnTo>
                <a:lnTo>
                  <a:pt x="0" y="9390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019305" y="942008"/>
            <a:ext cx="8402983" cy="8402983"/>
          </a:xfrm>
          <a:custGeom>
            <a:avLst/>
            <a:gdLst/>
            <a:ahLst/>
            <a:cxnLst/>
            <a:rect r="r" b="b" t="t" l="l"/>
            <a:pathLst>
              <a:path h="8402983" w="8402983">
                <a:moveTo>
                  <a:pt x="0" y="0"/>
                </a:moveTo>
                <a:lnTo>
                  <a:pt x="8402983" y="0"/>
                </a:lnTo>
                <a:lnTo>
                  <a:pt x="8402983" y="8402984"/>
                </a:lnTo>
                <a:lnTo>
                  <a:pt x="0" y="8402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83718" y="1406421"/>
            <a:ext cx="7474157" cy="7474157"/>
          </a:xfrm>
          <a:custGeom>
            <a:avLst/>
            <a:gdLst/>
            <a:ahLst/>
            <a:cxnLst/>
            <a:rect r="r" b="b" t="t" l="l"/>
            <a:pathLst>
              <a:path h="7474157" w="7474157">
                <a:moveTo>
                  <a:pt x="0" y="0"/>
                </a:moveTo>
                <a:lnTo>
                  <a:pt x="7474157" y="0"/>
                </a:lnTo>
                <a:lnTo>
                  <a:pt x="7474157" y="7474158"/>
                </a:lnTo>
                <a:lnTo>
                  <a:pt x="0" y="74741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905486" y="1828190"/>
            <a:ext cx="6630621" cy="663062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0049272" y="1971989"/>
            <a:ext cx="6343048" cy="6343023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1767" t="0" r="-8231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6392320" y="277894"/>
            <a:ext cx="1501611" cy="1501611"/>
          </a:xfrm>
          <a:custGeom>
            <a:avLst/>
            <a:gdLst/>
            <a:ahLst/>
            <a:cxnLst/>
            <a:rect r="r" b="b" t="t" l="l"/>
            <a:pathLst>
              <a:path h="1501611" w="1501611">
                <a:moveTo>
                  <a:pt x="0" y="0"/>
                </a:moveTo>
                <a:lnTo>
                  <a:pt x="1501612" y="0"/>
                </a:lnTo>
                <a:lnTo>
                  <a:pt x="1501612" y="1501612"/>
                </a:lnTo>
                <a:lnTo>
                  <a:pt x="0" y="1501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34729" y="8282342"/>
            <a:ext cx="977469" cy="977469"/>
          </a:xfrm>
          <a:custGeom>
            <a:avLst/>
            <a:gdLst/>
            <a:ahLst/>
            <a:cxnLst/>
            <a:rect r="r" b="b" t="t" l="l"/>
            <a:pathLst>
              <a:path h="977469" w="977469">
                <a:moveTo>
                  <a:pt x="0" y="0"/>
                </a:moveTo>
                <a:lnTo>
                  <a:pt x="977469" y="0"/>
                </a:lnTo>
                <a:lnTo>
                  <a:pt x="977469" y="977469"/>
                </a:lnTo>
                <a:lnTo>
                  <a:pt x="0" y="977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910558" y="7621235"/>
            <a:ext cx="1259344" cy="1259344"/>
          </a:xfrm>
          <a:custGeom>
            <a:avLst/>
            <a:gdLst/>
            <a:ahLst/>
            <a:cxnLst/>
            <a:rect r="r" b="b" t="t" l="l"/>
            <a:pathLst>
              <a:path h="1259344" w="1259344">
                <a:moveTo>
                  <a:pt x="0" y="0"/>
                </a:moveTo>
                <a:lnTo>
                  <a:pt x="1259343" y="0"/>
                </a:lnTo>
                <a:lnTo>
                  <a:pt x="1259343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28226" y="8375839"/>
            <a:ext cx="790476" cy="790476"/>
          </a:xfrm>
          <a:custGeom>
            <a:avLst/>
            <a:gdLst/>
            <a:ahLst/>
            <a:cxnLst/>
            <a:rect r="r" b="b" t="t" l="l"/>
            <a:pathLst>
              <a:path h="790476" w="790476">
                <a:moveTo>
                  <a:pt x="0" y="0"/>
                </a:moveTo>
                <a:lnTo>
                  <a:pt x="790476" y="0"/>
                </a:lnTo>
                <a:lnTo>
                  <a:pt x="790476" y="790475"/>
                </a:lnTo>
                <a:lnTo>
                  <a:pt x="0" y="7904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21842" y="8485639"/>
            <a:ext cx="603244" cy="613989"/>
          </a:xfrm>
          <a:custGeom>
            <a:avLst/>
            <a:gdLst/>
            <a:ahLst/>
            <a:cxnLst/>
            <a:rect r="r" b="b" t="t" l="l"/>
            <a:pathLst>
              <a:path h="613989" w="603244">
                <a:moveTo>
                  <a:pt x="0" y="0"/>
                </a:moveTo>
                <a:lnTo>
                  <a:pt x="603244" y="0"/>
                </a:lnTo>
                <a:lnTo>
                  <a:pt x="603244" y="613989"/>
                </a:lnTo>
                <a:lnTo>
                  <a:pt x="0" y="6139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533508" y="800937"/>
            <a:ext cx="2848922" cy="91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1"/>
              </a:lnSpc>
            </a:pPr>
            <a:r>
              <a:rPr lang="en-US" sz="3080">
                <a:solidFill>
                  <a:srgbClr val="000000"/>
                </a:solidFill>
                <a:latin typeface="Poppins Semi-Bold"/>
              </a:rPr>
              <a:t>Alta Sierra Intermediate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72462" y="8657054"/>
            <a:ext cx="4118676" cy="44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6"/>
              </a:lnSpc>
            </a:pPr>
            <a:r>
              <a:rPr lang="en-US" sz="2900">
                <a:solidFill>
                  <a:srgbClr val="000000"/>
                </a:solidFill>
                <a:latin typeface="Poppins Semi-Bold"/>
              </a:rPr>
              <a:t>altasierra.cusd.com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72462" y="8421911"/>
            <a:ext cx="3571016" cy="272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19"/>
              </a:lnSpc>
            </a:pPr>
            <a:r>
              <a:rPr lang="en-US" sz="1683">
                <a:solidFill>
                  <a:srgbClr val="000000"/>
                </a:solidFill>
                <a:latin typeface="Poppins"/>
              </a:rPr>
              <a:t>Visit Our Website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4729" y="3763569"/>
            <a:ext cx="7496811" cy="1974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08"/>
              </a:lnSpc>
            </a:pPr>
            <a:r>
              <a:rPr lang="en-US" sz="6586">
                <a:solidFill>
                  <a:srgbClr val="000000"/>
                </a:solidFill>
                <a:latin typeface="Poppins Bold"/>
              </a:rPr>
              <a:t>SEMESTER 2 SUCCESS NIGHT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4729" y="5829605"/>
            <a:ext cx="5549696" cy="53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  <a:r>
              <a:rPr lang="en-US" sz="3458" spc="148">
                <a:solidFill>
                  <a:srgbClr val="000000"/>
                </a:solidFill>
                <a:latin typeface="Poppins Semi-Bold"/>
              </a:rPr>
              <a:t>January 24, 2024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03117" y="324567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31432" y="543527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7" y="0"/>
                </a:lnTo>
                <a:lnTo>
                  <a:pt x="1365887" y="1408738"/>
                </a:lnTo>
                <a:lnTo>
                  <a:pt x="0" y="140873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609413" y="4547395"/>
            <a:ext cx="3069174" cy="350556"/>
          </a:xfrm>
          <a:custGeom>
            <a:avLst/>
            <a:gdLst/>
            <a:ahLst/>
            <a:cxnLst/>
            <a:rect r="r" b="b" t="t" l="l"/>
            <a:pathLst>
              <a:path h="350556" w="3069174">
                <a:moveTo>
                  <a:pt x="3069174" y="0"/>
                </a:moveTo>
                <a:lnTo>
                  <a:pt x="0" y="0"/>
                </a:lnTo>
                <a:lnTo>
                  <a:pt x="0" y="350556"/>
                </a:lnTo>
                <a:lnTo>
                  <a:pt x="3069174" y="350556"/>
                </a:lnTo>
                <a:lnTo>
                  <a:pt x="30691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609413" y="7310529"/>
            <a:ext cx="3069174" cy="350556"/>
          </a:xfrm>
          <a:custGeom>
            <a:avLst/>
            <a:gdLst/>
            <a:ahLst/>
            <a:cxnLst/>
            <a:rect r="r" b="b" t="t" l="l"/>
            <a:pathLst>
              <a:path h="350556" w="3069174">
                <a:moveTo>
                  <a:pt x="3069174" y="0"/>
                </a:moveTo>
                <a:lnTo>
                  <a:pt x="0" y="0"/>
                </a:lnTo>
                <a:lnTo>
                  <a:pt x="0" y="350556"/>
                </a:lnTo>
                <a:lnTo>
                  <a:pt x="3069174" y="350556"/>
                </a:lnTo>
                <a:lnTo>
                  <a:pt x="30691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83504" y="3727590"/>
            <a:ext cx="1990166" cy="1990166"/>
          </a:xfrm>
          <a:custGeom>
            <a:avLst/>
            <a:gdLst/>
            <a:ahLst/>
            <a:cxnLst/>
            <a:rect r="r" b="b" t="t" l="l"/>
            <a:pathLst>
              <a:path h="1990166" w="1990166">
                <a:moveTo>
                  <a:pt x="0" y="0"/>
                </a:moveTo>
                <a:lnTo>
                  <a:pt x="1990166" y="0"/>
                </a:lnTo>
                <a:lnTo>
                  <a:pt x="1990166" y="1990166"/>
                </a:lnTo>
                <a:lnTo>
                  <a:pt x="0" y="1990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59541" y="3727590"/>
            <a:ext cx="1990166" cy="1990166"/>
          </a:xfrm>
          <a:custGeom>
            <a:avLst/>
            <a:gdLst/>
            <a:ahLst/>
            <a:cxnLst/>
            <a:rect r="r" b="b" t="t" l="l"/>
            <a:pathLst>
              <a:path h="1990166" w="1990166">
                <a:moveTo>
                  <a:pt x="0" y="0"/>
                </a:moveTo>
                <a:lnTo>
                  <a:pt x="1990166" y="0"/>
                </a:lnTo>
                <a:lnTo>
                  <a:pt x="1990166" y="1990166"/>
                </a:lnTo>
                <a:lnTo>
                  <a:pt x="0" y="1990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83504" y="6489281"/>
            <a:ext cx="1990166" cy="1990166"/>
          </a:xfrm>
          <a:custGeom>
            <a:avLst/>
            <a:gdLst/>
            <a:ahLst/>
            <a:cxnLst/>
            <a:rect r="r" b="b" t="t" l="l"/>
            <a:pathLst>
              <a:path h="1990166" w="1990166">
                <a:moveTo>
                  <a:pt x="0" y="0"/>
                </a:moveTo>
                <a:lnTo>
                  <a:pt x="1990166" y="0"/>
                </a:lnTo>
                <a:lnTo>
                  <a:pt x="1990166" y="1990167"/>
                </a:lnTo>
                <a:lnTo>
                  <a:pt x="0" y="199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659541" y="6489281"/>
            <a:ext cx="1990166" cy="1990166"/>
          </a:xfrm>
          <a:custGeom>
            <a:avLst/>
            <a:gdLst/>
            <a:ahLst/>
            <a:cxnLst/>
            <a:rect r="r" b="b" t="t" l="l"/>
            <a:pathLst>
              <a:path h="1990166" w="1990166">
                <a:moveTo>
                  <a:pt x="0" y="0"/>
                </a:moveTo>
                <a:lnTo>
                  <a:pt x="1990166" y="0"/>
                </a:lnTo>
                <a:lnTo>
                  <a:pt x="1990166" y="1990167"/>
                </a:lnTo>
                <a:lnTo>
                  <a:pt x="0" y="199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11070" y="3846149"/>
            <a:ext cx="1753049" cy="1753049"/>
          </a:xfrm>
          <a:custGeom>
            <a:avLst/>
            <a:gdLst/>
            <a:ahLst/>
            <a:cxnLst/>
            <a:rect r="r" b="b" t="t" l="l"/>
            <a:pathLst>
              <a:path h="1753049" w="1753049">
                <a:moveTo>
                  <a:pt x="0" y="0"/>
                </a:moveTo>
                <a:lnTo>
                  <a:pt x="1753048" y="0"/>
                </a:lnTo>
                <a:lnTo>
                  <a:pt x="1753048" y="1753049"/>
                </a:lnTo>
                <a:lnTo>
                  <a:pt x="0" y="175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87107" y="3846149"/>
            <a:ext cx="1753049" cy="1753049"/>
          </a:xfrm>
          <a:custGeom>
            <a:avLst/>
            <a:gdLst/>
            <a:ahLst/>
            <a:cxnLst/>
            <a:rect r="r" b="b" t="t" l="l"/>
            <a:pathLst>
              <a:path h="1753049" w="1753049">
                <a:moveTo>
                  <a:pt x="0" y="0"/>
                </a:moveTo>
                <a:lnTo>
                  <a:pt x="1753048" y="0"/>
                </a:lnTo>
                <a:lnTo>
                  <a:pt x="1753048" y="1753049"/>
                </a:lnTo>
                <a:lnTo>
                  <a:pt x="0" y="175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811070" y="6607840"/>
            <a:ext cx="1753049" cy="1753049"/>
          </a:xfrm>
          <a:custGeom>
            <a:avLst/>
            <a:gdLst/>
            <a:ahLst/>
            <a:cxnLst/>
            <a:rect r="r" b="b" t="t" l="l"/>
            <a:pathLst>
              <a:path h="1753049" w="1753049">
                <a:moveTo>
                  <a:pt x="0" y="0"/>
                </a:moveTo>
                <a:lnTo>
                  <a:pt x="1753048" y="0"/>
                </a:lnTo>
                <a:lnTo>
                  <a:pt x="1753048" y="1753049"/>
                </a:lnTo>
                <a:lnTo>
                  <a:pt x="0" y="175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87107" y="6607840"/>
            <a:ext cx="1753049" cy="1753049"/>
          </a:xfrm>
          <a:custGeom>
            <a:avLst/>
            <a:gdLst/>
            <a:ahLst/>
            <a:cxnLst/>
            <a:rect r="r" b="b" t="t" l="l"/>
            <a:pathLst>
              <a:path h="1753049" w="1753049">
                <a:moveTo>
                  <a:pt x="0" y="0"/>
                </a:moveTo>
                <a:lnTo>
                  <a:pt x="1753048" y="0"/>
                </a:lnTo>
                <a:lnTo>
                  <a:pt x="1753048" y="1753049"/>
                </a:lnTo>
                <a:lnTo>
                  <a:pt x="0" y="1753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816745">
            <a:off x="16201008" y="-69536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0" y="0"/>
                </a:moveTo>
                <a:lnTo>
                  <a:pt x="4802675" y="0"/>
                </a:lnTo>
                <a:lnTo>
                  <a:pt x="4802675" y="1510660"/>
                </a:lnTo>
                <a:lnTo>
                  <a:pt x="0" y="1510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2906905">
            <a:off x="-2486805" y="-270124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816745">
            <a:off x="15173184" y="78807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0" y="0"/>
                </a:moveTo>
                <a:lnTo>
                  <a:pt x="4213365" y="0"/>
                </a:lnTo>
                <a:lnTo>
                  <a:pt x="4213365" y="481244"/>
                </a:lnTo>
                <a:lnTo>
                  <a:pt x="0" y="481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-2942733">
            <a:off x="-1058091" y="74296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93027" y="374679"/>
            <a:ext cx="654021" cy="654021"/>
          </a:xfrm>
          <a:custGeom>
            <a:avLst/>
            <a:gdLst/>
            <a:ahLst/>
            <a:cxnLst/>
            <a:rect r="r" b="b" t="t" l="l"/>
            <a:pathLst>
              <a:path h="654021" w="654021">
                <a:moveTo>
                  <a:pt x="0" y="0"/>
                </a:moveTo>
                <a:lnTo>
                  <a:pt x="654021" y="0"/>
                </a:lnTo>
                <a:lnTo>
                  <a:pt x="654021" y="654021"/>
                </a:lnTo>
                <a:lnTo>
                  <a:pt x="0" y="654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162195" y="4238862"/>
            <a:ext cx="984858" cy="967623"/>
          </a:xfrm>
          <a:custGeom>
            <a:avLst/>
            <a:gdLst/>
            <a:ahLst/>
            <a:cxnLst/>
            <a:rect r="r" b="b" t="t" l="l"/>
            <a:pathLst>
              <a:path h="967623" w="984858">
                <a:moveTo>
                  <a:pt x="0" y="0"/>
                </a:moveTo>
                <a:lnTo>
                  <a:pt x="984858" y="0"/>
                </a:lnTo>
                <a:lnTo>
                  <a:pt x="984858" y="967623"/>
                </a:lnTo>
                <a:lnTo>
                  <a:pt x="0" y="9676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167391" y="6907435"/>
            <a:ext cx="1058421" cy="1156744"/>
          </a:xfrm>
          <a:custGeom>
            <a:avLst/>
            <a:gdLst/>
            <a:ahLst/>
            <a:cxnLst/>
            <a:rect r="r" b="b" t="t" l="l"/>
            <a:pathLst>
              <a:path h="1156744" w="1058421">
                <a:moveTo>
                  <a:pt x="0" y="0"/>
                </a:moveTo>
                <a:lnTo>
                  <a:pt x="1058420" y="0"/>
                </a:lnTo>
                <a:lnTo>
                  <a:pt x="1058420" y="1156744"/>
                </a:lnTo>
                <a:lnTo>
                  <a:pt x="0" y="11567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998049" y="4028179"/>
            <a:ext cx="1361076" cy="1361076"/>
          </a:xfrm>
          <a:custGeom>
            <a:avLst/>
            <a:gdLst/>
            <a:ahLst/>
            <a:cxnLst/>
            <a:rect r="r" b="b" t="t" l="l"/>
            <a:pathLst>
              <a:path h="1361076" w="1361076">
                <a:moveTo>
                  <a:pt x="0" y="0"/>
                </a:moveTo>
                <a:lnTo>
                  <a:pt x="1361076" y="0"/>
                </a:lnTo>
                <a:lnTo>
                  <a:pt x="1361076" y="1361075"/>
                </a:lnTo>
                <a:lnTo>
                  <a:pt x="0" y="13610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998087" y="6774864"/>
            <a:ext cx="1331087" cy="1176348"/>
          </a:xfrm>
          <a:custGeom>
            <a:avLst/>
            <a:gdLst/>
            <a:ahLst/>
            <a:cxnLst/>
            <a:rect r="r" b="b" t="t" l="l"/>
            <a:pathLst>
              <a:path h="1176348" w="1331087">
                <a:moveTo>
                  <a:pt x="0" y="0"/>
                </a:moveTo>
                <a:lnTo>
                  <a:pt x="1331087" y="0"/>
                </a:lnTo>
                <a:lnTo>
                  <a:pt x="1331087" y="1176348"/>
                </a:lnTo>
                <a:lnTo>
                  <a:pt x="0" y="11763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560464" y="798493"/>
            <a:ext cx="7156063" cy="3269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5600" spc="-168">
                <a:solidFill>
                  <a:srgbClr val="000000"/>
                </a:solidFill>
                <a:latin typeface="Poppins Bold"/>
              </a:rPr>
              <a:t>Social-Emotional Supports On Campus</a:t>
            </a:r>
          </a:p>
          <a:p>
            <a:pPr algn="ctr">
              <a:lnSpc>
                <a:spcPts val="6328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1923269" y="4680142"/>
            <a:ext cx="5610510" cy="12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31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Buchanan Area staff member on campus two days a week.</a:t>
            </a:r>
          </a:p>
          <a:p>
            <a:pPr>
              <a:lnSpc>
                <a:spcPts val="3331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47217" y="4769604"/>
            <a:ext cx="5664674" cy="128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31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Confidential support groups led by trained staff</a:t>
            </a:r>
          </a:p>
          <a:p>
            <a:pPr algn="r">
              <a:lnSpc>
                <a:spcPts val="3331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748521" y="7382088"/>
            <a:ext cx="5664674" cy="170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31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Trained high school students who can provide one-on-one support</a:t>
            </a:r>
          </a:p>
          <a:p>
            <a:pPr algn="r">
              <a:lnSpc>
                <a:spcPts val="3331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1923269" y="7382088"/>
            <a:ext cx="5610510" cy="212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31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Counselors can also refer students to additional resources on campus as needed.</a:t>
            </a:r>
          </a:p>
          <a:p>
            <a:pPr>
              <a:lnSpc>
                <a:spcPts val="3331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1923269" y="3906512"/>
            <a:ext cx="5293179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63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Mental Health Support Provider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703460" y="3906512"/>
            <a:ext cx="3709735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63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Clovis Support Intervention (CSI)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703460" y="6844923"/>
            <a:ext cx="3709735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63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BHS Peer Counselors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23269" y="6844923"/>
            <a:ext cx="3709735" cy="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63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Additional Resources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305182" y="228759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33496" y="447719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8" y="0"/>
                </a:lnTo>
                <a:lnTo>
                  <a:pt x="1365888" y="1408739"/>
                </a:lnTo>
                <a:lnTo>
                  <a:pt x="0" y="14087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140" y="927448"/>
            <a:ext cx="8553615" cy="8553615"/>
          </a:xfrm>
          <a:custGeom>
            <a:avLst/>
            <a:gdLst/>
            <a:ahLst/>
            <a:cxnLst/>
            <a:rect r="r" b="b" t="t" l="l"/>
            <a:pathLst>
              <a:path h="8553615" w="8553615">
                <a:moveTo>
                  <a:pt x="0" y="0"/>
                </a:moveTo>
                <a:lnTo>
                  <a:pt x="8553615" y="0"/>
                </a:lnTo>
                <a:lnTo>
                  <a:pt x="8553615" y="8553615"/>
                </a:lnTo>
                <a:lnTo>
                  <a:pt x="0" y="855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89761" y="7601511"/>
            <a:ext cx="1969539" cy="1969539"/>
          </a:xfrm>
          <a:custGeom>
            <a:avLst/>
            <a:gdLst/>
            <a:ahLst/>
            <a:cxnLst/>
            <a:rect r="r" b="b" t="t" l="l"/>
            <a:pathLst>
              <a:path h="1969539" w="1969539">
                <a:moveTo>
                  <a:pt x="0" y="0"/>
                </a:moveTo>
                <a:lnTo>
                  <a:pt x="1969539" y="0"/>
                </a:lnTo>
                <a:lnTo>
                  <a:pt x="1969539" y="1969540"/>
                </a:lnTo>
                <a:lnTo>
                  <a:pt x="0" y="1969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7901713">
            <a:off x="369264" y="-14654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9769056" y="0"/>
                </a:moveTo>
                <a:lnTo>
                  <a:pt x="0" y="0"/>
                </a:lnTo>
                <a:lnTo>
                  <a:pt x="0" y="3072812"/>
                </a:lnTo>
                <a:lnTo>
                  <a:pt x="9769056" y="3072812"/>
                </a:lnTo>
                <a:lnTo>
                  <a:pt x="9769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901713">
            <a:off x="-1456491" y="7699667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6" y="0"/>
                </a:lnTo>
                <a:lnTo>
                  <a:pt x="9769056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885646">
            <a:off x="5439295" y="1114148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0" y="0"/>
                </a:moveTo>
                <a:lnTo>
                  <a:pt x="5461122" y="0"/>
                </a:lnTo>
                <a:lnTo>
                  <a:pt x="5461122" y="815208"/>
                </a:lnTo>
                <a:lnTo>
                  <a:pt x="0" y="815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7885646">
            <a:off x="-1701861" y="8200655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70923" y="1377231"/>
            <a:ext cx="7654049" cy="7654049"/>
          </a:xfrm>
          <a:custGeom>
            <a:avLst/>
            <a:gdLst/>
            <a:ahLst/>
            <a:cxnLst/>
            <a:rect r="r" b="b" t="t" l="l"/>
            <a:pathLst>
              <a:path h="7654049" w="7654049">
                <a:moveTo>
                  <a:pt x="0" y="0"/>
                </a:moveTo>
                <a:lnTo>
                  <a:pt x="7654049" y="0"/>
                </a:lnTo>
                <a:lnTo>
                  <a:pt x="7654049" y="7654049"/>
                </a:lnTo>
                <a:lnTo>
                  <a:pt x="0" y="7654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3944" y="1800252"/>
            <a:ext cx="6808007" cy="6808007"/>
          </a:xfrm>
          <a:custGeom>
            <a:avLst/>
            <a:gdLst/>
            <a:ahLst/>
            <a:cxnLst/>
            <a:rect r="r" b="b" t="t" l="l"/>
            <a:pathLst>
              <a:path h="6808007" w="6808007">
                <a:moveTo>
                  <a:pt x="0" y="0"/>
                </a:moveTo>
                <a:lnTo>
                  <a:pt x="6808007" y="0"/>
                </a:lnTo>
                <a:lnTo>
                  <a:pt x="6808007" y="6808007"/>
                </a:lnTo>
                <a:lnTo>
                  <a:pt x="0" y="68080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2651" y="805937"/>
            <a:ext cx="1142588" cy="1142588"/>
          </a:xfrm>
          <a:custGeom>
            <a:avLst/>
            <a:gdLst/>
            <a:ahLst/>
            <a:cxnLst/>
            <a:rect r="r" b="b" t="t" l="l"/>
            <a:pathLst>
              <a:path h="1142588" w="1142588">
                <a:moveTo>
                  <a:pt x="0" y="0"/>
                </a:moveTo>
                <a:lnTo>
                  <a:pt x="1142587" y="0"/>
                </a:lnTo>
                <a:lnTo>
                  <a:pt x="1142587" y="1142588"/>
                </a:lnTo>
                <a:lnTo>
                  <a:pt x="0" y="114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323616" y="7606902"/>
            <a:ext cx="1001357" cy="1001357"/>
          </a:xfrm>
          <a:custGeom>
            <a:avLst/>
            <a:gdLst/>
            <a:ahLst/>
            <a:cxnLst/>
            <a:rect r="r" b="b" t="t" l="l"/>
            <a:pathLst>
              <a:path h="1001357" w="1001357">
                <a:moveTo>
                  <a:pt x="0" y="0"/>
                </a:moveTo>
                <a:lnTo>
                  <a:pt x="1001356" y="0"/>
                </a:lnTo>
                <a:lnTo>
                  <a:pt x="1001356" y="1001357"/>
                </a:lnTo>
                <a:lnTo>
                  <a:pt x="0" y="10013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09475" y="7814736"/>
            <a:ext cx="1330110" cy="1371838"/>
          </a:xfrm>
          <a:custGeom>
            <a:avLst/>
            <a:gdLst/>
            <a:ahLst/>
            <a:cxnLst/>
            <a:rect r="r" b="b" t="t" l="l"/>
            <a:pathLst>
              <a:path h="1371838" w="1330110">
                <a:moveTo>
                  <a:pt x="0" y="0"/>
                </a:moveTo>
                <a:lnTo>
                  <a:pt x="1330110" y="0"/>
                </a:lnTo>
                <a:lnTo>
                  <a:pt x="1330110" y="1371838"/>
                </a:lnTo>
                <a:lnTo>
                  <a:pt x="0" y="1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68464" y="3074772"/>
            <a:ext cx="4258967" cy="4258967"/>
          </a:xfrm>
          <a:custGeom>
            <a:avLst/>
            <a:gdLst/>
            <a:ahLst/>
            <a:cxnLst/>
            <a:rect r="r" b="b" t="t" l="l"/>
            <a:pathLst>
              <a:path h="4258967" w="4258967">
                <a:moveTo>
                  <a:pt x="0" y="0"/>
                </a:moveTo>
                <a:lnTo>
                  <a:pt x="4258967" y="0"/>
                </a:lnTo>
                <a:lnTo>
                  <a:pt x="4258967" y="4258967"/>
                </a:lnTo>
                <a:lnTo>
                  <a:pt x="0" y="42589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467885" y="2170690"/>
            <a:ext cx="7791415" cy="2747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84"/>
              </a:lnSpc>
            </a:pPr>
            <a:r>
              <a:rPr lang="en-US" sz="3600">
                <a:solidFill>
                  <a:srgbClr val="000000"/>
                </a:solidFill>
                <a:latin typeface="Poppins"/>
              </a:rPr>
              <a:t>Please use your phone to scan the QR code and complete the Post-Survey questions and provide any feedback on tonight’s presentation.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50049" y="1000125"/>
            <a:ext cx="7609251" cy="101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26"/>
              </a:lnSpc>
            </a:pPr>
            <a:r>
              <a:rPr lang="en-US" sz="6571" spc="-197">
                <a:solidFill>
                  <a:srgbClr val="000000"/>
                </a:solidFill>
                <a:latin typeface="Poppins Bold"/>
              </a:rPr>
              <a:t>Post-Survey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58967" y="5614179"/>
            <a:ext cx="7609251" cy="1950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26"/>
              </a:lnSpc>
            </a:pPr>
            <a:r>
              <a:rPr lang="en-US" sz="6571" spc="-197">
                <a:solidFill>
                  <a:srgbClr val="000000"/>
                </a:solidFill>
                <a:latin typeface="Poppins Bold"/>
              </a:rPr>
              <a:t>Thank you for joining us tonight!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140" y="927448"/>
            <a:ext cx="8553615" cy="8553615"/>
          </a:xfrm>
          <a:custGeom>
            <a:avLst/>
            <a:gdLst/>
            <a:ahLst/>
            <a:cxnLst/>
            <a:rect r="r" b="b" t="t" l="l"/>
            <a:pathLst>
              <a:path h="8553615" w="8553615">
                <a:moveTo>
                  <a:pt x="0" y="0"/>
                </a:moveTo>
                <a:lnTo>
                  <a:pt x="8553615" y="0"/>
                </a:lnTo>
                <a:lnTo>
                  <a:pt x="8553615" y="8553615"/>
                </a:lnTo>
                <a:lnTo>
                  <a:pt x="0" y="855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25294" y="6524294"/>
            <a:ext cx="2734006" cy="2734006"/>
          </a:xfrm>
          <a:custGeom>
            <a:avLst/>
            <a:gdLst/>
            <a:ahLst/>
            <a:cxnLst/>
            <a:rect r="r" b="b" t="t" l="l"/>
            <a:pathLst>
              <a:path h="2734006" w="2734006">
                <a:moveTo>
                  <a:pt x="0" y="0"/>
                </a:moveTo>
                <a:lnTo>
                  <a:pt x="2734006" y="0"/>
                </a:lnTo>
                <a:lnTo>
                  <a:pt x="2734006" y="2734006"/>
                </a:lnTo>
                <a:lnTo>
                  <a:pt x="0" y="2734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7901713">
            <a:off x="369264" y="-14654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9769056" y="0"/>
                </a:moveTo>
                <a:lnTo>
                  <a:pt x="0" y="0"/>
                </a:lnTo>
                <a:lnTo>
                  <a:pt x="0" y="3072812"/>
                </a:lnTo>
                <a:lnTo>
                  <a:pt x="9769056" y="3072812"/>
                </a:lnTo>
                <a:lnTo>
                  <a:pt x="9769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901713">
            <a:off x="-1456491" y="7699667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6" y="0"/>
                </a:lnTo>
                <a:lnTo>
                  <a:pt x="9769056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885646">
            <a:off x="5439295" y="1114148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0" y="0"/>
                </a:moveTo>
                <a:lnTo>
                  <a:pt x="5461122" y="0"/>
                </a:lnTo>
                <a:lnTo>
                  <a:pt x="5461122" y="815208"/>
                </a:lnTo>
                <a:lnTo>
                  <a:pt x="0" y="815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7885646">
            <a:off x="-1701861" y="8200655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70923" y="1377231"/>
            <a:ext cx="7654049" cy="7654049"/>
          </a:xfrm>
          <a:custGeom>
            <a:avLst/>
            <a:gdLst/>
            <a:ahLst/>
            <a:cxnLst/>
            <a:rect r="r" b="b" t="t" l="l"/>
            <a:pathLst>
              <a:path h="7654049" w="7654049">
                <a:moveTo>
                  <a:pt x="0" y="0"/>
                </a:moveTo>
                <a:lnTo>
                  <a:pt x="7654049" y="0"/>
                </a:lnTo>
                <a:lnTo>
                  <a:pt x="7654049" y="7654049"/>
                </a:lnTo>
                <a:lnTo>
                  <a:pt x="0" y="7654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3944" y="1800252"/>
            <a:ext cx="6808007" cy="6808007"/>
          </a:xfrm>
          <a:custGeom>
            <a:avLst/>
            <a:gdLst/>
            <a:ahLst/>
            <a:cxnLst/>
            <a:rect r="r" b="b" t="t" l="l"/>
            <a:pathLst>
              <a:path h="6808007" w="6808007">
                <a:moveTo>
                  <a:pt x="0" y="0"/>
                </a:moveTo>
                <a:lnTo>
                  <a:pt x="6808007" y="0"/>
                </a:lnTo>
                <a:lnTo>
                  <a:pt x="6808007" y="6808007"/>
                </a:lnTo>
                <a:lnTo>
                  <a:pt x="0" y="68080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2651" y="805937"/>
            <a:ext cx="1142588" cy="1142588"/>
          </a:xfrm>
          <a:custGeom>
            <a:avLst/>
            <a:gdLst/>
            <a:ahLst/>
            <a:cxnLst/>
            <a:rect r="r" b="b" t="t" l="l"/>
            <a:pathLst>
              <a:path h="1142588" w="1142588">
                <a:moveTo>
                  <a:pt x="0" y="0"/>
                </a:moveTo>
                <a:lnTo>
                  <a:pt x="1142587" y="0"/>
                </a:lnTo>
                <a:lnTo>
                  <a:pt x="1142587" y="1142588"/>
                </a:lnTo>
                <a:lnTo>
                  <a:pt x="0" y="114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323616" y="7606902"/>
            <a:ext cx="1001357" cy="1001357"/>
          </a:xfrm>
          <a:custGeom>
            <a:avLst/>
            <a:gdLst/>
            <a:ahLst/>
            <a:cxnLst/>
            <a:rect r="r" b="b" t="t" l="l"/>
            <a:pathLst>
              <a:path h="1001357" w="1001357">
                <a:moveTo>
                  <a:pt x="0" y="0"/>
                </a:moveTo>
                <a:lnTo>
                  <a:pt x="1001356" y="0"/>
                </a:lnTo>
                <a:lnTo>
                  <a:pt x="1001356" y="1001357"/>
                </a:lnTo>
                <a:lnTo>
                  <a:pt x="0" y="10013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969104" y="6820280"/>
            <a:ext cx="1846385" cy="1904311"/>
          </a:xfrm>
          <a:custGeom>
            <a:avLst/>
            <a:gdLst/>
            <a:ahLst/>
            <a:cxnLst/>
            <a:rect r="r" b="b" t="t" l="l"/>
            <a:pathLst>
              <a:path h="1904311" w="1846385">
                <a:moveTo>
                  <a:pt x="0" y="0"/>
                </a:moveTo>
                <a:lnTo>
                  <a:pt x="1846385" y="0"/>
                </a:lnTo>
                <a:lnTo>
                  <a:pt x="1846385" y="1904311"/>
                </a:lnTo>
                <a:lnTo>
                  <a:pt x="0" y="190431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73687" y="2958380"/>
            <a:ext cx="4648522" cy="4648522"/>
          </a:xfrm>
          <a:custGeom>
            <a:avLst/>
            <a:gdLst/>
            <a:ahLst/>
            <a:cxnLst/>
            <a:rect r="r" b="b" t="t" l="l"/>
            <a:pathLst>
              <a:path h="4648522" w="4648522">
                <a:moveTo>
                  <a:pt x="0" y="0"/>
                </a:moveTo>
                <a:lnTo>
                  <a:pt x="4648522" y="0"/>
                </a:lnTo>
                <a:lnTo>
                  <a:pt x="4648522" y="4648522"/>
                </a:lnTo>
                <a:lnTo>
                  <a:pt x="0" y="4648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2208" y="3494514"/>
            <a:ext cx="6977092" cy="2281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86"/>
              </a:lnSpc>
            </a:pPr>
            <a:r>
              <a:rPr lang="en-US" sz="3770">
                <a:solidFill>
                  <a:srgbClr val="000000"/>
                </a:solidFill>
                <a:latin typeface="Poppins"/>
              </a:rPr>
              <a:t>Please use your phone to scan the QR code and complete the Pre-Survey questions.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50049" y="2323949"/>
            <a:ext cx="7609251" cy="101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26"/>
              </a:lnSpc>
            </a:pPr>
            <a:r>
              <a:rPr lang="en-US" sz="6571" spc="-197">
                <a:solidFill>
                  <a:srgbClr val="000000"/>
                </a:solidFill>
                <a:latin typeface="Poppins Bold"/>
              </a:rPr>
              <a:t>Pre-Survey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48109" y="927448"/>
            <a:ext cx="8553615" cy="8553615"/>
          </a:xfrm>
          <a:custGeom>
            <a:avLst/>
            <a:gdLst/>
            <a:ahLst/>
            <a:cxnLst/>
            <a:rect r="r" b="b" t="t" l="l"/>
            <a:pathLst>
              <a:path h="8553615" w="8553615">
                <a:moveTo>
                  <a:pt x="0" y="0"/>
                </a:moveTo>
                <a:lnTo>
                  <a:pt x="8553615" y="0"/>
                </a:lnTo>
                <a:lnTo>
                  <a:pt x="8553615" y="8553615"/>
                </a:lnTo>
                <a:lnTo>
                  <a:pt x="0" y="855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7863704">
            <a:off x="7929805" y="-367774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9769055" y="0"/>
                </a:moveTo>
                <a:lnTo>
                  <a:pt x="0" y="0"/>
                </a:lnTo>
                <a:lnTo>
                  <a:pt x="0" y="3072812"/>
                </a:lnTo>
                <a:lnTo>
                  <a:pt x="9769055" y="3072812"/>
                </a:lnTo>
                <a:lnTo>
                  <a:pt x="976905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863704">
            <a:off x="9669393" y="7326721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5" y="0"/>
                </a:lnTo>
                <a:lnTo>
                  <a:pt x="9769055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942668">
            <a:off x="7267331" y="969627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942668">
            <a:off x="14528739" y="8200655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997892" y="1377231"/>
            <a:ext cx="7654049" cy="7654049"/>
          </a:xfrm>
          <a:custGeom>
            <a:avLst/>
            <a:gdLst/>
            <a:ahLst/>
            <a:cxnLst/>
            <a:rect r="r" b="b" t="t" l="l"/>
            <a:pathLst>
              <a:path h="7654049" w="7654049">
                <a:moveTo>
                  <a:pt x="0" y="0"/>
                </a:moveTo>
                <a:lnTo>
                  <a:pt x="7654049" y="0"/>
                </a:lnTo>
                <a:lnTo>
                  <a:pt x="7654049" y="7654049"/>
                </a:lnTo>
                <a:lnTo>
                  <a:pt x="0" y="7654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20913" y="1800252"/>
            <a:ext cx="6808007" cy="6808007"/>
          </a:xfrm>
          <a:custGeom>
            <a:avLst/>
            <a:gdLst/>
            <a:ahLst/>
            <a:cxnLst/>
            <a:rect r="r" b="b" t="t" l="l"/>
            <a:pathLst>
              <a:path h="6808007" w="6808007">
                <a:moveTo>
                  <a:pt x="0" y="0"/>
                </a:moveTo>
                <a:lnTo>
                  <a:pt x="6808007" y="0"/>
                </a:lnTo>
                <a:lnTo>
                  <a:pt x="6808007" y="6808007"/>
                </a:lnTo>
                <a:lnTo>
                  <a:pt x="0" y="6808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688006" y="805937"/>
            <a:ext cx="1142588" cy="1142588"/>
          </a:xfrm>
          <a:custGeom>
            <a:avLst/>
            <a:gdLst/>
            <a:ahLst/>
            <a:cxnLst/>
            <a:rect r="r" b="b" t="t" l="l"/>
            <a:pathLst>
              <a:path h="1142588" w="1142588">
                <a:moveTo>
                  <a:pt x="0" y="0"/>
                </a:moveTo>
                <a:lnTo>
                  <a:pt x="1142588" y="0"/>
                </a:lnTo>
                <a:lnTo>
                  <a:pt x="1142588" y="1142588"/>
                </a:lnTo>
                <a:lnTo>
                  <a:pt x="0" y="114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5289505"/>
            <a:ext cx="1399372" cy="1399372"/>
          </a:xfrm>
          <a:custGeom>
            <a:avLst/>
            <a:gdLst/>
            <a:ahLst/>
            <a:cxnLst/>
            <a:rect r="r" b="b" t="t" l="l"/>
            <a:pathLst>
              <a:path h="1399372" w="1399372">
                <a:moveTo>
                  <a:pt x="0" y="0"/>
                </a:moveTo>
                <a:lnTo>
                  <a:pt x="1399372" y="0"/>
                </a:lnTo>
                <a:lnTo>
                  <a:pt x="1399372" y="1399372"/>
                </a:lnTo>
                <a:lnTo>
                  <a:pt x="0" y="13993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463756"/>
            <a:ext cx="1399372" cy="1399372"/>
          </a:xfrm>
          <a:custGeom>
            <a:avLst/>
            <a:gdLst/>
            <a:ahLst/>
            <a:cxnLst/>
            <a:rect r="r" b="b" t="t" l="l"/>
            <a:pathLst>
              <a:path h="1399372" w="1399372">
                <a:moveTo>
                  <a:pt x="0" y="0"/>
                </a:moveTo>
                <a:lnTo>
                  <a:pt x="1399372" y="0"/>
                </a:lnTo>
                <a:lnTo>
                  <a:pt x="1399372" y="1399371"/>
                </a:lnTo>
                <a:lnTo>
                  <a:pt x="0" y="1399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997892" y="7606902"/>
            <a:ext cx="1001357" cy="1001357"/>
          </a:xfrm>
          <a:custGeom>
            <a:avLst/>
            <a:gdLst/>
            <a:ahLst/>
            <a:cxnLst/>
            <a:rect r="r" b="b" t="t" l="l"/>
            <a:pathLst>
              <a:path h="1001357" w="1001357">
                <a:moveTo>
                  <a:pt x="0" y="0"/>
                </a:moveTo>
                <a:lnTo>
                  <a:pt x="1001357" y="0"/>
                </a:lnTo>
                <a:lnTo>
                  <a:pt x="1001357" y="1001357"/>
                </a:lnTo>
                <a:lnTo>
                  <a:pt x="0" y="1001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4356" y="5435162"/>
            <a:ext cx="1108059" cy="1108059"/>
          </a:xfrm>
          <a:custGeom>
            <a:avLst/>
            <a:gdLst/>
            <a:ahLst/>
            <a:cxnLst/>
            <a:rect r="r" b="b" t="t" l="l"/>
            <a:pathLst>
              <a:path h="1108059" w="1108059">
                <a:moveTo>
                  <a:pt x="0" y="0"/>
                </a:moveTo>
                <a:lnTo>
                  <a:pt x="1108059" y="0"/>
                </a:lnTo>
                <a:lnTo>
                  <a:pt x="1108059" y="1108059"/>
                </a:lnTo>
                <a:lnTo>
                  <a:pt x="0" y="1108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74356" y="7609412"/>
            <a:ext cx="1108059" cy="1108059"/>
          </a:xfrm>
          <a:custGeom>
            <a:avLst/>
            <a:gdLst/>
            <a:ahLst/>
            <a:cxnLst/>
            <a:rect r="r" b="b" t="t" l="l"/>
            <a:pathLst>
              <a:path h="1108059" w="1108059">
                <a:moveTo>
                  <a:pt x="0" y="0"/>
                </a:moveTo>
                <a:lnTo>
                  <a:pt x="1108059" y="0"/>
                </a:lnTo>
                <a:lnTo>
                  <a:pt x="1108059" y="1108059"/>
                </a:lnTo>
                <a:lnTo>
                  <a:pt x="0" y="1108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653393" y="2032744"/>
            <a:ext cx="6343048" cy="6343022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16666" t="0" r="-16666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314375" y="5575180"/>
            <a:ext cx="828021" cy="828021"/>
          </a:xfrm>
          <a:custGeom>
            <a:avLst/>
            <a:gdLst/>
            <a:ahLst/>
            <a:cxnLst/>
            <a:rect r="r" b="b" t="t" l="l"/>
            <a:pathLst>
              <a:path h="828021" w="828021">
                <a:moveTo>
                  <a:pt x="0" y="0"/>
                </a:moveTo>
                <a:lnTo>
                  <a:pt x="828021" y="0"/>
                </a:lnTo>
                <a:lnTo>
                  <a:pt x="828021" y="828022"/>
                </a:lnTo>
                <a:lnTo>
                  <a:pt x="0" y="828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14375" y="7749431"/>
            <a:ext cx="828021" cy="828021"/>
          </a:xfrm>
          <a:custGeom>
            <a:avLst/>
            <a:gdLst/>
            <a:ahLst/>
            <a:cxnLst/>
            <a:rect r="r" b="b" t="t" l="l"/>
            <a:pathLst>
              <a:path h="828021" w="828021">
                <a:moveTo>
                  <a:pt x="0" y="0"/>
                </a:moveTo>
                <a:lnTo>
                  <a:pt x="828021" y="0"/>
                </a:lnTo>
                <a:lnTo>
                  <a:pt x="828021" y="828021"/>
                </a:lnTo>
                <a:lnTo>
                  <a:pt x="0" y="828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3118609"/>
            <a:ext cx="1399372" cy="1399372"/>
          </a:xfrm>
          <a:custGeom>
            <a:avLst/>
            <a:gdLst/>
            <a:ahLst/>
            <a:cxnLst/>
            <a:rect r="r" b="b" t="t" l="l"/>
            <a:pathLst>
              <a:path h="1399372" w="1399372">
                <a:moveTo>
                  <a:pt x="0" y="0"/>
                </a:moveTo>
                <a:lnTo>
                  <a:pt x="1399372" y="0"/>
                </a:lnTo>
                <a:lnTo>
                  <a:pt x="1399372" y="1399371"/>
                </a:lnTo>
                <a:lnTo>
                  <a:pt x="0" y="1399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74356" y="3264265"/>
            <a:ext cx="1108059" cy="1108059"/>
          </a:xfrm>
          <a:custGeom>
            <a:avLst/>
            <a:gdLst/>
            <a:ahLst/>
            <a:cxnLst/>
            <a:rect r="r" b="b" t="t" l="l"/>
            <a:pathLst>
              <a:path h="1108059" w="1108059">
                <a:moveTo>
                  <a:pt x="0" y="0"/>
                </a:moveTo>
                <a:lnTo>
                  <a:pt x="1108059" y="0"/>
                </a:lnTo>
                <a:lnTo>
                  <a:pt x="1108059" y="1108059"/>
                </a:lnTo>
                <a:lnTo>
                  <a:pt x="0" y="11080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14375" y="3404284"/>
            <a:ext cx="828021" cy="828021"/>
          </a:xfrm>
          <a:custGeom>
            <a:avLst/>
            <a:gdLst/>
            <a:ahLst/>
            <a:cxnLst/>
            <a:rect r="r" b="b" t="t" l="l"/>
            <a:pathLst>
              <a:path h="828021" w="828021">
                <a:moveTo>
                  <a:pt x="0" y="0"/>
                </a:moveTo>
                <a:lnTo>
                  <a:pt x="828021" y="0"/>
                </a:lnTo>
                <a:lnTo>
                  <a:pt x="828021" y="828021"/>
                </a:lnTo>
                <a:lnTo>
                  <a:pt x="0" y="828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585852" y="977686"/>
            <a:ext cx="6373725" cy="868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28"/>
              </a:lnSpc>
            </a:pPr>
            <a:r>
              <a:rPr lang="en-US" sz="5600" spc="-168">
                <a:solidFill>
                  <a:srgbClr val="000000"/>
                </a:solidFill>
                <a:latin typeface="Poppins Bold"/>
              </a:rPr>
              <a:t>Get to Know You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59349" y="5279980"/>
            <a:ext cx="6457483" cy="1409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 spc="-96">
                <a:solidFill>
                  <a:srgbClr val="000000"/>
                </a:solidFill>
                <a:latin typeface="Poppins Bold"/>
              </a:rPr>
              <a:t>What does your student most enjoy about attending Alta Sierra?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69418" y="7625079"/>
            <a:ext cx="7076194" cy="952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 spc="-96">
                <a:solidFill>
                  <a:srgbClr val="000000"/>
                </a:solidFill>
                <a:latin typeface="Poppins Bold"/>
              </a:rPr>
              <a:t>In what areas do you feel your student needs the most support?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59349" y="3108407"/>
            <a:ext cx="6457483" cy="1409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16"/>
              </a:lnSpc>
            </a:pPr>
            <a:r>
              <a:rPr lang="en-US" sz="3200" spc="-96">
                <a:solidFill>
                  <a:srgbClr val="000000"/>
                </a:solidFill>
                <a:latin typeface="Poppins Bold"/>
              </a:rPr>
              <a:t>Introduce yourself and how many students you have enrolled in Bear Nation?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303117" y="324567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31432" y="543527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7" y="0"/>
                </a:lnTo>
                <a:lnTo>
                  <a:pt x="1365887" y="1408738"/>
                </a:lnTo>
                <a:lnTo>
                  <a:pt x="0" y="14087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6440" y="2956126"/>
            <a:ext cx="2633144" cy="2633144"/>
          </a:xfrm>
          <a:custGeom>
            <a:avLst/>
            <a:gdLst/>
            <a:ahLst/>
            <a:cxnLst/>
            <a:rect r="r" b="b" t="t" l="l"/>
            <a:pathLst>
              <a:path h="2633144" w="2633144">
                <a:moveTo>
                  <a:pt x="0" y="0"/>
                </a:moveTo>
                <a:lnTo>
                  <a:pt x="2633144" y="0"/>
                </a:lnTo>
                <a:lnTo>
                  <a:pt x="2633144" y="2633144"/>
                </a:lnTo>
                <a:lnTo>
                  <a:pt x="0" y="26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5220" y="3112989"/>
            <a:ext cx="2319419" cy="2319419"/>
          </a:xfrm>
          <a:custGeom>
            <a:avLst/>
            <a:gdLst/>
            <a:ahLst/>
            <a:cxnLst/>
            <a:rect r="r" b="b" t="t" l="l"/>
            <a:pathLst>
              <a:path h="2319419" w="2319419">
                <a:moveTo>
                  <a:pt x="0" y="0"/>
                </a:moveTo>
                <a:lnTo>
                  <a:pt x="2319419" y="0"/>
                </a:lnTo>
                <a:lnTo>
                  <a:pt x="2319419" y="2319419"/>
                </a:lnTo>
                <a:lnTo>
                  <a:pt x="0" y="2319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72885" y="2956126"/>
            <a:ext cx="2633144" cy="2633144"/>
          </a:xfrm>
          <a:custGeom>
            <a:avLst/>
            <a:gdLst/>
            <a:ahLst/>
            <a:cxnLst/>
            <a:rect r="r" b="b" t="t" l="l"/>
            <a:pathLst>
              <a:path h="2633144" w="2633144">
                <a:moveTo>
                  <a:pt x="0" y="0"/>
                </a:moveTo>
                <a:lnTo>
                  <a:pt x="2633144" y="0"/>
                </a:lnTo>
                <a:lnTo>
                  <a:pt x="2633144" y="2633144"/>
                </a:lnTo>
                <a:lnTo>
                  <a:pt x="0" y="26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41664" y="3112989"/>
            <a:ext cx="2319419" cy="2319419"/>
          </a:xfrm>
          <a:custGeom>
            <a:avLst/>
            <a:gdLst/>
            <a:ahLst/>
            <a:cxnLst/>
            <a:rect r="r" b="b" t="t" l="l"/>
            <a:pathLst>
              <a:path h="2319419" w="2319419">
                <a:moveTo>
                  <a:pt x="0" y="0"/>
                </a:moveTo>
                <a:lnTo>
                  <a:pt x="2319420" y="0"/>
                </a:lnTo>
                <a:lnTo>
                  <a:pt x="2319420" y="2319419"/>
                </a:lnTo>
                <a:lnTo>
                  <a:pt x="0" y="2319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94662" y="2956126"/>
            <a:ext cx="2633144" cy="2633144"/>
          </a:xfrm>
          <a:custGeom>
            <a:avLst/>
            <a:gdLst/>
            <a:ahLst/>
            <a:cxnLst/>
            <a:rect r="r" b="b" t="t" l="l"/>
            <a:pathLst>
              <a:path h="2633144" w="2633144">
                <a:moveTo>
                  <a:pt x="0" y="0"/>
                </a:moveTo>
                <a:lnTo>
                  <a:pt x="2633145" y="0"/>
                </a:lnTo>
                <a:lnTo>
                  <a:pt x="2633145" y="2633144"/>
                </a:lnTo>
                <a:lnTo>
                  <a:pt x="0" y="26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63442" y="3112989"/>
            <a:ext cx="2319419" cy="2319419"/>
          </a:xfrm>
          <a:custGeom>
            <a:avLst/>
            <a:gdLst/>
            <a:ahLst/>
            <a:cxnLst/>
            <a:rect r="r" b="b" t="t" l="l"/>
            <a:pathLst>
              <a:path h="2319419" w="2319419">
                <a:moveTo>
                  <a:pt x="0" y="0"/>
                </a:moveTo>
                <a:lnTo>
                  <a:pt x="2319419" y="0"/>
                </a:lnTo>
                <a:lnTo>
                  <a:pt x="2319419" y="2319419"/>
                </a:lnTo>
                <a:lnTo>
                  <a:pt x="0" y="2319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51107" y="2956126"/>
            <a:ext cx="2633144" cy="2633144"/>
          </a:xfrm>
          <a:custGeom>
            <a:avLst/>
            <a:gdLst/>
            <a:ahLst/>
            <a:cxnLst/>
            <a:rect r="r" b="b" t="t" l="l"/>
            <a:pathLst>
              <a:path h="2633144" w="2633144">
                <a:moveTo>
                  <a:pt x="0" y="0"/>
                </a:moveTo>
                <a:lnTo>
                  <a:pt x="2633145" y="0"/>
                </a:lnTo>
                <a:lnTo>
                  <a:pt x="2633145" y="2633144"/>
                </a:lnTo>
                <a:lnTo>
                  <a:pt x="0" y="26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19887" y="3112989"/>
            <a:ext cx="2319419" cy="2319419"/>
          </a:xfrm>
          <a:custGeom>
            <a:avLst/>
            <a:gdLst/>
            <a:ahLst/>
            <a:cxnLst/>
            <a:rect r="r" b="b" t="t" l="l"/>
            <a:pathLst>
              <a:path h="2319419" w="2319419">
                <a:moveTo>
                  <a:pt x="0" y="0"/>
                </a:moveTo>
                <a:lnTo>
                  <a:pt x="2319419" y="0"/>
                </a:lnTo>
                <a:lnTo>
                  <a:pt x="2319419" y="2319419"/>
                </a:lnTo>
                <a:lnTo>
                  <a:pt x="0" y="2319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816745">
            <a:off x="16201008" y="-69536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0" y="0"/>
                </a:moveTo>
                <a:lnTo>
                  <a:pt x="4802675" y="0"/>
                </a:lnTo>
                <a:lnTo>
                  <a:pt x="4802675" y="1510660"/>
                </a:lnTo>
                <a:lnTo>
                  <a:pt x="0" y="1510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2906905">
            <a:off x="-2486805" y="-270124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816745">
            <a:off x="15173184" y="78807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0" y="0"/>
                </a:moveTo>
                <a:lnTo>
                  <a:pt x="4213365" y="0"/>
                </a:lnTo>
                <a:lnTo>
                  <a:pt x="4213365" y="481244"/>
                </a:lnTo>
                <a:lnTo>
                  <a:pt x="0" y="4812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2942733">
            <a:off x="-1058091" y="74296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93027" y="374679"/>
            <a:ext cx="654021" cy="654021"/>
          </a:xfrm>
          <a:custGeom>
            <a:avLst/>
            <a:gdLst/>
            <a:ahLst/>
            <a:cxnLst/>
            <a:rect r="r" b="b" t="t" l="l"/>
            <a:pathLst>
              <a:path h="654021" w="654021">
                <a:moveTo>
                  <a:pt x="0" y="0"/>
                </a:moveTo>
                <a:lnTo>
                  <a:pt x="654021" y="0"/>
                </a:lnTo>
                <a:lnTo>
                  <a:pt x="654021" y="654021"/>
                </a:lnTo>
                <a:lnTo>
                  <a:pt x="0" y="654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51886" y="374679"/>
            <a:ext cx="654021" cy="654021"/>
          </a:xfrm>
          <a:custGeom>
            <a:avLst/>
            <a:gdLst/>
            <a:ahLst/>
            <a:cxnLst/>
            <a:rect r="r" b="b" t="t" l="l"/>
            <a:pathLst>
              <a:path h="654021" w="654021">
                <a:moveTo>
                  <a:pt x="0" y="0"/>
                </a:moveTo>
                <a:lnTo>
                  <a:pt x="654022" y="0"/>
                </a:lnTo>
                <a:lnTo>
                  <a:pt x="654022" y="654021"/>
                </a:lnTo>
                <a:lnTo>
                  <a:pt x="0" y="654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89260" y="3671941"/>
            <a:ext cx="1511340" cy="1201515"/>
          </a:xfrm>
          <a:custGeom>
            <a:avLst/>
            <a:gdLst/>
            <a:ahLst/>
            <a:cxnLst/>
            <a:rect r="r" b="b" t="t" l="l"/>
            <a:pathLst>
              <a:path h="1201515" w="1511340">
                <a:moveTo>
                  <a:pt x="0" y="0"/>
                </a:moveTo>
                <a:lnTo>
                  <a:pt x="1511339" y="0"/>
                </a:lnTo>
                <a:lnTo>
                  <a:pt x="1511339" y="1201515"/>
                </a:lnTo>
                <a:lnTo>
                  <a:pt x="0" y="1201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201979" y="3671941"/>
            <a:ext cx="1209072" cy="1201515"/>
          </a:xfrm>
          <a:custGeom>
            <a:avLst/>
            <a:gdLst/>
            <a:ahLst/>
            <a:cxnLst/>
            <a:rect r="r" b="b" t="t" l="l"/>
            <a:pathLst>
              <a:path h="1201515" w="1209072">
                <a:moveTo>
                  <a:pt x="0" y="0"/>
                </a:moveTo>
                <a:lnTo>
                  <a:pt x="1209071" y="0"/>
                </a:lnTo>
                <a:lnTo>
                  <a:pt x="1209071" y="1201515"/>
                </a:lnTo>
                <a:lnTo>
                  <a:pt x="0" y="1201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05182" y="228759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33496" y="447719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8" y="0"/>
                </a:lnTo>
                <a:lnTo>
                  <a:pt x="1365888" y="1408739"/>
                </a:lnTo>
                <a:lnTo>
                  <a:pt x="0" y="14087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444617" y="374679"/>
            <a:ext cx="2018229" cy="2018229"/>
          </a:xfrm>
          <a:custGeom>
            <a:avLst/>
            <a:gdLst/>
            <a:ahLst/>
            <a:cxnLst/>
            <a:rect r="r" b="b" t="t" l="l"/>
            <a:pathLst>
              <a:path h="2018229" w="2018229">
                <a:moveTo>
                  <a:pt x="0" y="0"/>
                </a:moveTo>
                <a:lnTo>
                  <a:pt x="2018230" y="0"/>
                </a:lnTo>
                <a:lnTo>
                  <a:pt x="2018230" y="2018229"/>
                </a:lnTo>
                <a:lnTo>
                  <a:pt x="0" y="2018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247475" y="3450291"/>
            <a:ext cx="1517311" cy="1517311"/>
          </a:xfrm>
          <a:custGeom>
            <a:avLst/>
            <a:gdLst/>
            <a:ahLst/>
            <a:cxnLst/>
            <a:rect r="r" b="b" t="t" l="l"/>
            <a:pathLst>
              <a:path h="1517311" w="1517311">
                <a:moveTo>
                  <a:pt x="0" y="0"/>
                </a:moveTo>
                <a:lnTo>
                  <a:pt x="1517311" y="0"/>
                </a:lnTo>
                <a:lnTo>
                  <a:pt x="1517311" y="1517312"/>
                </a:lnTo>
                <a:lnTo>
                  <a:pt x="0" y="15173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642718" y="3514043"/>
            <a:ext cx="1517311" cy="1517311"/>
          </a:xfrm>
          <a:custGeom>
            <a:avLst/>
            <a:gdLst/>
            <a:ahLst/>
            <a:cxnLst/>
            <a:rect r="r" b="b" t="t" l="l"/>
            <a:pathLst>
              <a:path h="1517311" w="1517311">
                <a:moveTo>
                  <a:pt x="0" y="0"/>
                </a:moveTo>
                <a:lnTo>
                  <a:pt x="1517312" y="0"/>
                </a:lnTo>
                <a:lnTo>
                  <a:pt x="1517312" y="1517311"/>
                </a:lnTo>
                <a:lnTo>
                  <a:pt x="0" y="15173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377842" y="936609"/>
            <a:ext cx="6633372" cy="99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1"/>
              </a:lnSpc>
            </a:pPr>
            <a:r>
              <a:rPr lang="en-US" sz="6399" spc="-191">
                <a:solidFill>
                  <a:srgbClr val="000000"/>
                </a:solidFill>
                <a:latin typeface="Poppins Bold"/>
              </a:rPr>
              <a:t>Parent Connect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21407" y="6005936"/>
            <a:ext cx="3623210" cy="474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Download the App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49984" y="6005936"/>
            <a:ext cx="3912292" cy="9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Connect App to CUSD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6866" y="7162237"/>
            <a:ext cx="3912292" cy="2037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On your app store search “Q Parent Connect” to download.</a:t>
            </a:r>
          </a:p>
          <a:p>
            <a:pPr>
              <a:lnSpc>
                <a:spcPts val="3220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5049984" y="7162237"/>
            <a:ext cx="3912292" cy="283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Once downloaded, enter California in the state field, Fresno in the county field then choose Clovis USD as your district.</a:t>
            </a:r>
          </a:p>
          <a:p>
            <a:pPr>
              <a:lnSpc>
                <a:spcPts val="3220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9574449" y="6005936"/>
            <a:ext cx="3623210" cy="9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Login within the App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429908" y="7162237"/>
            <a:ext cx="3912292" cy="283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Within the app, click the login button in the upper right of the screen and use your same PIN/Password to login.</a:t>
            </a:r>
          </a:p>
          <a:p>
            <a:pPr>
              <a:lnSpc>
                <a:spcPts val="3220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13959119" y="5920388"/>
            <a:ext cx="3617120" cy="9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View Your Student’s Grades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809832" y="7181287"/>
            <a:ext cx="4178194" cy="261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90"/>
              </a:lnSpc>
            </a:pPr>
            <a:r>
              <a:rPr lang="en-US" sz="2600">
                <a:solidFill>
                  <a:srgbClr val="000000"/>
                </a:solidFill>
                <a:latin typeface="Poppins"/>
              </a:rPr>
              <a:t>To view your student’s current grades, select Assignments from the menu choices. Semester 1 final grades are listed on the Marks tab.</a:t>
            </a:r>
          </a:p>
          <a:p>
            <a:pPr>
              <a:lnSpc>
                <a:spcPts val="299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16745">
            <a:off x="16201008" y="-69536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0" y="0"/>
                </a:moveTo>
                <a:lnTo>
                  <a:pt x="4802675" y="0"/>
                </a:lnTo>
                <a:lnTo>
                  <a:pt x="4802675" y="1510660"/>
                </a:lnTo>
                <a:lnTo>
                  <a:pt x="0" y="1510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2906905">
            <a:off x="-2486805" y="-270124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816745">
            <a:off x="15173184" y="78807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0" y="0"/>
                </a:moveTo>
                <a:lnTo>
                  <a:pt x="4213365" y="0"/>
                </a:lnTo>
                <a:lnTo>
                  <a:pt x="4213365" y="481244"/>
                </a:lnTo>
                <a:lnTo>
                  <a:pt x="0" y="481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942733">
            <a:off x="-1058091" y="74296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93027" y="374679"/>
            <a:ext cx="654021" cy="654021"/>
          </a:xfrm>
          <a:custGeom>
            <a:avLst/>
            <a:gdLst/>
            <a:ahLst/>
            <a:cxnLst/>
            <a:rect r="r" b="b" t="t" l="l"/>
            <a:pathLst>
              <a:path h="654021" w="654021">
                <a:moveTo>
                  <a:pt x="0" y="0"/>
                </a:moveTo>
                <a:lnTo>
                  <a:pt x="654021" y="0"/>
                </a:lnTo>
                <a:lnTo>
                  <a:pt x="654021" y="654021"/>
                </a:lnTo>
                <a:lnTo>
                  <a:pt x="0" y="654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580877">
            <a:off x="5753477" y="2452329"/>
            <a:ext cx="6781046" cy="6806571"/>
          </a:xfrm>
          <a:custGeom>
            <a:avLst/>
            <a:gdLst/>
            <a:ahLst/>
            <a:cxnLst/>
            <a:rect r="r" b="b" t="t" l="l"/>
            <a:pathLst>
              <a:path h="6806571" w="6781046">
                <a:moveTo>
                  <a:pt x="0" y="0"/>
                </a:moveTo>
                <a:lnTo>
                  <a:pt x="6781046" y="0"/>
                </a:lnTo>
                <a:lnTo>
                  <a:pt x="6781046" y="6806571"/>
                </a:lnTo>
                <a:lnTo>
                  <a:pt x="0" y="6806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72597" y="3143198"/>
            <a:ext cx="1803687" cy="1803687"/>
          </a:xfrm>
          <a:custGeom>
            <a:avLst/>
            <a:gdLst/>
            <a:ahLst/>
            <a:cxnLst/>
            <a:rect r="r" b="b" t="t" l="l"/>
            <a:pathLst>
              <a:path h="1803687" w="1803687">
                <a:moveTo>
                  <a:pt x="0" y="0"/>
                </a:moveTo>
                <a:lnTo>
                  <a:pt x="1803687" y="0"/>
                </a:lnTo>
                <a:lnTo>
                  <a:pt x="1803687" y="1803687"/>
                </a:lnTo>
                <a:lnTo>
                  <a:pt x="0" y="1803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72597" y="6768543"/>
            <a:ext cx="1803687" cy="1803687"/>
          </a:xfrm>
          <a:custGeom>
            <a:avLst/>
            <a:gdLst/>
            <a:ahLst/>
            <a:cxnLst/>
            <a:rect r="r" b="b" t="t" l="l"/>
            <a:pathLst>
              <a:path h="1803687" w="1803687">
                <a:moveTo>
                  <a:pt x="0" y="0"/>
                </a:moveTo>
                <a:lnTo>
                  <a:pt x="1803687" y="0"/>
                </a:lnTo>
                <a:lnTo>
                  <a:pt x="1803687" y="1803687"/>
                </a:lnTo>
                <a:lnTo>
                  <a:pt x="0" y="1803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11716" y="3143198"/>
            <a:ext cx="1803687" cy="1803687"/>
          </a:xfrm>
          <a:custGeom>
            <a:avLst/>
            <a:gdLst/>
            <a:ahLst/>
            <a:cxnLst/>
            <a:rect r="r" b="b" t="t" l="l"/>
            <a:pathLst>
              <a:path h="1803687" w="1803687">
                <a:moveTo>
                  <a:pt x="0" y="0"/>
                </a:moveTo>
                <a:lnTo>
                  <a:pt x="1803687" y="0"/>
                </a:lnTo>
                <a:lnTo>
                  <a:pt x="1803687" y="1803687"/>
                </a:lnTo>
                <a:lnTo>
                  <a:pt x="0" y="1803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411716" y="6768543"/>
            <a:ext cx="1803687" cy="1803687"/>
          </a:xfrm>
          <a:custGeom>
            <a:avLst/>
            <a:gdLst/>
            <a:ahLst/>
            <a:cxnLst/>
            <a:rect r="r" b="b" t="t" l="l"/>
            <a:pathLst>
              <a:path h="1803687" w="1803687">
                <a:moveTo>
                  <a:pt x="0" y="0"/>
                </a:moveTo>
                <a:lnTo>
                  <a:pt x="1803687" y="0"/>
                </a:lnTo>
                <a:lnTo>
                  <a:pt x="1803687" y="1803687"/>
                </a:lnTo>
                <a:lnTo>
                  <a:pt x="0" y="1803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188210" y="3250647"/>
            <a:ext cx="1588787" cy="1588787"/>
          </a:xfrm>
          <a:custGeom>
            <a:avLst/>
            <a:gdLst/>
            <a:ahLst/>
            <a:cxnLst/>
            <a:rect r="r" b="b" t="t" l="l"/>
            <a:pathLst>
              <a:path h="1588787" w="1588787">
                <a:moveTo>
                  <a:pt x="0" y="0"/>
                </a:moveTo>
                <a:lnTo>
                  <a:pt x="1588787" y="0"/>
                </a:lnTo>
                <a:lnTo>
                  <a:pt x="1588787" y="1588788"/>
                </a:lnTo>
                <a:lnTo>
                  <a:pt x="0" y="1588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188210" y="6875992"/>
            <a:ext cx="1588787" cy="1588787"/>
          </a:xfrm>
          <a:custGeom>
            <a:avLst/>
            <a:gdLst/>
            <a:ahLst/>
            <a:cxnLst/>
            <a:rect r="r" b="b" t="t" l="l"/>
            <a:pathLst>
              <a:path h="1588787" w="1588787">
                <a:moveTo>
                  <a:pt x="0" y="0"/>
                </a:moveTo>
                <a:lnTo>
                  <a:pt x="1588787" y="0"/>
                </a:lnTo>
                <a:lnTo>
                  <a:pt x="1588787" y="1588788"/>
                </a:lnTo>
                <a:lnTo>
                  <a:pt x="0" y="1588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527329" y="3250647"/>
            <a:ext cx="1588787" cy="1588787"/>
          </a:xfrm>
          <a:custGeom>
            <a:avLst/>
            <a:gdLst/>
            <a:ahLst/>
            <a:cxnLst/>
            <a:rect r="r" b="b" t="t" l="l"/>
            <a:pathLst>
              <a:path h="1588787" w="1588787">
                <a:moveTo>
                  <a:pt x="0" y="0"/>
                </a:moveTo>
                <a:lnTo>
                  <a:pt x="1588787" y="0"/>
                </a:lnTo>
                <a:lnTo>
                  <a:pt x="1588787" y="1588788"/>
                </a:lnTo>
                <a:lnTo>
                  <a:pt x="0" y="1588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27329" y="6875992"/>
            <a:ext cx="1588787" cy="1588787"/>
          </a:xfrm>
          <a:custGeom>
            <a:avLst/>
            <a:gdLst/>
            <a:ahLst/>
            <a:cxnLst/>
            <a:rect r="r" b="b" t="t" l="l"/>
            <a:pathLst>
              <a:path h="1588787" w="1588787">
                <a:moveTo>
                  <a:pt x="0" y="0"/>
                </a:moveTo>
                <a:lnTo>
                  <a:pt x="1588787" y="0"/>
                </a:lnTo>
                <a:lnTo>
                  <a:pt x="1588787" y="1588788"/>
                </a:lnTo>
                <a:lnTo>
                  <a:pt x="0" y="1588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534713" y="7222495"/>
            <a:ext cx="895783" cy="895783"/>
          </a:xfrm>
          <a:custGeom>
            <a:avLst/>
            <a:gdLst/>
            <a:ahLst/>
            <a:cxnLst/>
            <a:rect r="r" b="b" t="t" l="l"/>
            <a:pathLst>
              <a:path h="895783" w="895783">
                <a:moveTo>
                  <a:pt x="0" y="0"/>
                </a:moveTo>
                <a:lnTo>
                  <a:pt x="895782" y="0"/>
                </a:lnTo>
                <a:lnTo>
                  <a:pt x="895782" y="895782"/>
                </a:lnTo>
                <a:lnTo>
                  <a:pt x="0" y="895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926233" y="4637848"/>
            <a:ext cx="2435533" cy="2435533"/>
          </a:xfrm>
          <a:custGeom>
            <a:avLst/>
            <a:gdLst/>
            <a:ahLst/>
            <a:cxnLst/>
            <a:rect r="r" b="b" t="t" l="l"/>
            <a:pathLst>
              <a:path h="2435533" w="2435533">
                <a:moveTo>
                  <a:pt x="0" y="0"/>
                </a:moveTo>
                <a:lnTo>
                  <a:pt x="2435534" y="0"/>
                </a:lnTo>
                <a:lnTo>
                  <a:pt x="2435534" y="2435533"/>
                </a:lnTo>
                <a:lnTo>
                  <a:pt x="0" y="24355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2346" y="4782938"/>
            <a:ext cx="2145352" cy="2145352"/>
          </a:xfrm>
          <a:custGeom>
            <a:avLst/>
            <a:gdLst/>
            <a:ahLst/>
            <a:cxnLst/>
            <a:rect r="r" b="b" t="t" l="l"/>
            <a:pathLst>
              <a:path h="2145352" w="2145352">
                <a:moveTo>
                  <a:pt x="0" y="0"/>
                </a:moveTo>
                <a:lnTo>
                  <a:pt x="2145353" y="0"/>
                </a:lnTo>
                <a:lnTo>
                  <a:pt x="2145353" y="2145353"/>
                </a:lnTo>
                <a:lnTo>
                  <a:pt x="0" y="2145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5182" y="228759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3496" y="447719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8" y="0"/>
                </a:lnTo>
                <a:lnTo>
                  <a:pt x="1365888" y="1408739"/>
                </a:lnTo>
                <a:lnTo>
                  <a:pt x="0" y="14087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460735" y="5081032"/>
            <a:ext cx="1355520" cy="1549165"/>
          </a:xfrm>
          <a:custGeom>
            <a:avLst/>
            <a:gdLst/>
            <a:ahLst/>
            <a:cxnLst/>
            <a:rect r="r" b="b" t="t" l="l"/>
            <a:pathLst>
              <a:path h="1549165" w="1355520">
                <a:moveTo>
                  <a:pt x="0" y="0"/>
                </a:moveTo>
                <a:lnTo>
                  <a:pt x="1355520" y="0"/>
                </a:lnTo>
                <a:lnTo>
                  <a:pt x="1355520" y="1549165"/>
                </a:lnTo>
                <a:lnTo>
                  <a:pt x="0" y="15491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681365" y="3454758"/>
            <a:ext cx="1264388" cy="1087374"/>
          </a:xfrm>
          <a:custGeom>
            <a:avLst/>
            <a:gdLst/>
            <a:ahLst/>
            <a:cxnLst/>
            <a:rect r="r" b="b" t="t" l="l"/>
            <a:pathLst>
              <a:path h="1087374" w="1264388">
                <a:moveTo>
                  <a:pt x="0" y="0"/>
                </a:moveTo>
                <a:lnTo>
                  <a:pt x="1264388" y="0"/>
                </a:lnTo>
                <a:lnTo>
                  <a:pt x="1264388" y="1087374"/>
                </a:lnTo>
                <a:lnTo>
                  <a:pt x="0" y="10873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690689" y="7052966"/>
            <a:ext cx="1245741" cy="1234840"/>
          </a:xfrm>
          <a:custGeom>
            <a:avLst/>
            <a:gdLst/>
            <a:ahLst/>
            <a:cxnLst/>
            <a:rect r="r" b="b" t="t" l="l"/>
            <a:pathLst>
              <a:path h="1234840" w="1245741">
                <a:moveTo>
                  <a:pt x="0" y="0"/>
                </a:moveTo>
                <a:lnTo>
                  <a:pt x="1245741" y="0"/>
                </a:lnTo>
                <a:lnTo>
                  <a:pt x="1245741" y="1234840"/>
                </a:lnTo>
                <a:lnTo>
                  <a:pt x="0" y="123484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336861" y="3352703"/>
            <a:ext cx="1291485" cy="1291485"/>
          </a:xfrm>
          <a:custGeom>
            <a:avLst/>
            <a:gdLst/>
            <a:ahLst/>
            <a:cxnLst/>
            <a:rect r="r" b="b" t="t" l="l"/>
            <a:pathLst>
              <a:path h="1291485" w="1291485">
                <a:moveTo>
                  <a:pt x="0" y="0"/>
                </a:moveTo>
                <a:lnTo>
                  <a:pt x="1291485" y="0"/>
                </a:lnTo>
                <a:lnTo>
                  <a:pt x="1291485" y="1291485"/>
                </a:lnTo>
                <a:lnTo>
                  <a:pt x="0" y="129148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207719" y="475680"/>
            <a:ext cx="9861553" cy="196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500" spc="-135">
                <a:solidFill>
                  <a:srgbClr val="000000"/>
                </a:solidFill>
                <a:latin typeface="Poppins Bold"/>
              </a:rPr>
              <a:t>My student’s grades are not where I hoped they would be…What should my next steps be?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53320" y="3254733"/>
            <a:ext cx="4686941" cy="2555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Have your student attend After School Labs Tuesday-Thursday from 3:30-5:30 for additional help with homework or missing assignments.</a:t>
            </a:r>
          </a:p>
          <a:p>
            <a:pPr>
              <a:lnSpc>
                <a:spcPts val="2856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010399" y="3254733"/>
            <a:ext cx="4686941" cy="2555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Communicating your concerns or asking questions about your student’s grades should always start with the teacher. All email addresses are located on the ASI website.</a:t>
            </a:r>
          </a:p>
          <a:p>
            <a:pPr algn="r">
              <a:lnSpc>
                <a:spcPts val="2856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2653320" y="6880078"/>
            <a:ext cx="4686941" cy="2555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If your student is not succeeding in multiple classes, reach out to their counselor to discuss possible intervention courses during the school day.</a:t>
            </a:r>
          </a:p>
          <a:p>
            <a:pPr>
              <a:lnSpc>
                <a:spcPts val="2856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827592" y="6880078"/>
            <a:ext cx="4869749" cy="2555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</a:rPr>
              <a:t>Staying up to date with your student’s weekly assignment scores and quizzes/test grades allows you the opportunity to help your student not fall behind and take advantage of retake or late turn-in processes.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647809" y="2732340"/>
            <a:ext cx="4548367" cy="39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61"/>
              </a:lnSpc>
            </a:pPr>
            <a:r>
              <a:rPr lang="en-US" sz="2621" spc="-78">
                <a:solidFill>
                  <a:srgbClr val="000000"/>
                </a:solidFill>
                <a:latin typeface="Poppins Bold"/>
              </a:rPr>
              <a:t>After School Labs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08184" y="2732340"/>
            <a:ext cx="4389157" cy="39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61"/>
              </a:lnSpc>
            </a:pPr>
            <a:r>
              <a:rPr lang="en-US" sz="2621" spc="-78">
                <a:solidFill>
                  <a:srgbClr val="000000"/>
                </a:solidFill>
                <a:latin typeface="Poppins Bold"/>
              </a:rPr>
              <a:t>Email the Teacher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647809" y="6357685"/>
            <a:ext cx="4713018" cy="39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61"/>
              </a:lnSpc>
            </a:pPr>
            <a:r>
              <a:rPr lang="en-US" sz="2621" spc="-78">
                <a:solidFill>
                  <a:srgbClr val="000000"/>
                </a:solidFill>
                <a:latin typeface="Poppins Bold"/>
              </a:rPr>
              <a:t>Reach out to their Counselor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7879" y="6357685"/>
            <a:ext cx="4969462" cy="39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61"/>
              </a:lnSpc>
            </a:pPr>
            <a:r>
              <a:rPr lang="en-US" sz="2621" spc="-78">
                <a:solidFill>
                  <a:srgbClr val="000000"/>
                </a:solidFill>
                <a:latin typeface="Poppins Bold"/>
              </a:rPr>
              <a:t>Check Parent Connect Weekly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16745">
            <a:off x="16201008" y="-69536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0" y="0"/>
                </a:moveTo>
                <a:lnTo>
                  <a:pt x="4802675" y="0"/>
                </a:lnTo>
                <a:lnTo>
                  <a:pt x="4802675" y="1510660"/>
                </a:lnTo>
                <a:lnTo>
                  <a:pt x="0" y="1510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2906905">
            <a:off x="-2486805" y="-270124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816745">
            <a:off x="15173184" y="78807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0" y="0"/>
                </a:moveTo>
                <a:lnTo>
                  <a:pt x="4213365" y="0"/>
                </a:lnTo>
                <a:lnTo>
                  <a:pt x="4213365" y="481244"/>
                </a:lnTo>
                <a:lnTo>
                  <a:pt x="0" y="481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942733">
            <a:off x="-1058091" y="74296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93027" y="374679"/>
            <a:ext cx="654021" cy="654021"/>
          </a:xfrm>
          <a:custGeom>
            <a:avLst/>
            <a:gdLst/>
            <a:ahLst/>
            <a:cxnLst/>
            <a:rect r="r" b="b" t="t" l="l"/>
            <a:pathLst>
              <a:path h="654021" w="654021">
                <a:moveTo>
                  <a:pt x="0" y="0"/>
                </a:moveTo>
                <a:lnTo>
                  <a:pt x="654021" y="0"/>
                </a:lnTo>
                <a:lnTo>
                  <a:pt x="654021" y="654021"/>
                </a:lnTo>
                <a:lnTo>
                  <a:pt x="0" y="654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6440" y="4150261"/>
            <a:ext cx="3199500" cy="3199500"/>
          </a:xfrm>
          <a:custGeom>
            <a:avLst/>
            <a:gdLst/>
            <a:ahLst/>
            <a:cxnLst/>
            <a:rect r="r" b="b" t="t" l="l"/>
            <a:pathLst>
              <a:path h="3199500" w="3199500">
                <a:moveTo>
                  <a:pt x="0" y="0"/>
                </a:moveTo>
                <a:lnTo>
                  <a:pt x="3199500" y="0"/>
                </a:lnTo>
                <a:lnTo>
                  <a:pt x="3199500" y="3199500"/>
                </a:lnTo>
                <a:lnTo>
                  <a:pt x="0" y="3199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1522" y="4340863"/>
            <a:ext cx="2818297" cy="2818297"/>
          </a:xfrm>
          <a:custGeom>
            <a:avLst/>
            <a:gdLst/>
            <a:ahLst/>
            <a:cxnLst/>
            <a:rect r="r" b="b" t="t" l="l"/>
            <a:pathLst>
              <a:path h="2818297" w="2818297">
                <a:moveTo>
                  <a:pt x="0" y="0"/>
                </a:moveTo>
                <a:lnTo>
                  <a:pt x="2818297" y="0"/>
                </a:lnTo>
                <a:lnTo>
                  <a:pt x="2818297" y="2818296"/>
                </a:lnTo>
                <a:lnTo>
                  <a:pt x="0" y="281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5182" y="228759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33496" y="447719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8" y="0"/>
                </a:lnTo>
                <a:lnTo>
                  <a:pt x="1365888" y="1408739"/>
                </a:lnTo>
                <a:lnTo>
                  <a:pt x="0" y="1408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85209" y="4521895"/>
            <a:ext cx="2290922" cy="2290922"/>
          </a:xfrm>
          <a:custGeom>
            <a:avLst/>
            <a:gdLst/>
            <a:ahLst/>
            <a:cxnLst/>
            <a:rect r="r" b="b" t="t" l="l"/>
            <a:pathLst>
              <a:path h="2290922" w="2290922">
                <a:moveTo>
                  <a:pt x="0" y="0"/>
                </a:moveTo>
                <a:lnTo>
                  <a:pt x="2290922" y="0"/>
                </a:lnTo>
                <a:lnTo>
                  <a:pt x="2290922" y="2290922"/>
                </a:lnTo>
                <a:lnTo>
                  <a:pt x="0" y="22909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07719" y="770828"/>
            <a:ext cx="9861553" cy="196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500" spc="-135">
                <a:solidFill>
                  <a:srgbClr val="000000"/>
                </a:solidFill>
                <a:latin typeface="Poppins Bold"/>
              </a:rPr>
              <a:t>My student’s grades are not where I hoped they would be…What should my next steps be?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84523" y="3173033"/>
            <a:ext cx="11761959" cy="717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4"/>
              </a:lnSpc>
            </a:pPr>
            <a:r>
              <a:rPr lang="en-US" sz="4649" spc="-139" u="sng">
                <a:solidFill>
                  <a:srgbClr val="000000"/>
                </a:solidFill>
                <a:latin typeface="Poppins Bold"/>
              </a:rPr>
              <a:t>After School Labs: 3:30 - 5:30 p.m.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25688" y="4321813"/>
            <a:ext cx="3623210" cy="9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Tuesday</a:t>
            </a:r>
          </a:p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AB Lab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54265" y="4321813"/>
            <a:ext cx="3912292" cy="9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Wednesday</a:t>
            </a:r>
          </a:p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Math Lab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81147" y="5478114"/>
            <a:ext cx="3912292" cy="283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</a:rPr>
              <a:t>7th Grade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Room 209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Mrs. Albee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</a:rPr>
              <a:t>8th Grade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Room 303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Ms. Elia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54265" y="5478114"/>
            <a:ext cx="3912292" cy="283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</a:rPr>
              <a:t>7th Grade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Room 112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Ms. Chang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</a:rPr>
              <a:t>8th Grade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Room 604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Mrs. Zunich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878730" y="4321813"/>
            <a:ext cx="3623210" cy="91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Thursday</a:t>
            </a:r>
          </a:p>
          <a:p>
            <a:pPr algn="ctr">
              <a:lnSpc>
                <a:spcPts val="3461"/>
              </a:lnSpc>
            </a:pPr>
            <a:r>
              <a:rPr lang="en-US" sz="3009">
                <a:solidFill>
                  <a:srgbClr val="000000"/>
                </a:solidFill>
                <a:latin typeface="Poppins Bold"/>
              </a:rPr>
              <a:t>Science Lab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734189" y="5478114"/>
            <a:ext cx="3912292" cy="283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</a:rPr>
              <a:t>7th Grade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Room 403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Mrs. Burdine</a:t>
            </a:r>
          </a:p>
          <a:p>
            <a:pPr algn="ctr">
              <a:lnSpc>
                <a:spcPts val="3220"/>
              </a:lnSpc>
            </a:pP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</a:rPr>
              <a:t>8th Grade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Room 101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</a:rPr>
              <a:t>Mrs. Colunga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84523" y="8572469"/>
            <a:ext cx="11761959" cy="555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3600" spc="-107" u="sng">
                <a:solidFill>
                  <a:srgbClr val="000000"/>
                </a:solidFill>
                <a:latin typeface="Poppins Bold"/>
              </a:rPr>
              <a:t>Late Bus Available: Departs at 5:35 p.m.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48109" y="927448"/>
            <a:ext cx="8553615" cy="8553615"/>
          </a:xfrm>
          <a:custGeom>
            <a:avLst/>
            <a:gdLst/>
            <a:ahLst/>
            <a:cxnLst/>
            <a:rect r="r" b="b" t="t" l="l"/>
            <a:pathLst>
              <a:path h="8553615" w="8553615">
                <a:moveTo>
                  <a:pt x="0" y="0"/>
                </a:moveTo>
                <a:lnTo>
                  <a:pt x="8553615" y="0"/>
                </a:lnTo>
                <a:lnTo>
                  <a:pt x="8553615" y="8553615"/>
                </a:lnTo>
                <a:lnTo>
                  <a:pt x="0" y="855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7863704">
            <a:off x="7929805" y="-367774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9769055" y="0"/>
                </a:moveTo>
                <a:lnTo>
                  <a:pt x="0" y="0"/>
                </a:lnTo>
                <a:lnTo>
                  <a:pt x="0" y="3072812"/>
                </a:lnTo>
                <a:lnTo>
                  <a:pt x="9769055" y="3072812"/>
                </a:lnTo>
                <a:lnTo>
                  <a:pt x="976905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863704">
            <a:off x="9669393" y="7326721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5" y="0"/>
                </a:lnTo>
                <a:lnTo>
                  <a:pt x="9769055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942668">
            <a:off x="7267331" y="969627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2942668">
            <a:off x="14528739" y="8200655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997892" y="1377231"/>
            <a:ext cx="7654049" cy="7654049"/>
          </a:xfrm>
          <a:custGeom>
            <a:avLst/>
            <a:gdLst/>
            <a:ahLst/>
            <a:cxnLst/>
            <a:rect r="r" b="b" t="t" l="l"/>
            <a:pathLst>
              <a:path h="7654049" w="7654049">
                <a:moveTo>
                  <a:pt x="0" y="0"/>
                </a:moveTo>
                <a:lnTo>
                  <a:pt x="7654049" y="0"/>
                </a:lnTo>
                <a:lnTo>
                  <a:pt x="7654049" y="7654049"/>
                </a:lnTo>
                <a:lnTo>
                  <a:pt x="0" y="7654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20913" y="1800252"/>
            <a:ext cx="6808007" cy="6808007"/>
          </a:xfrm>
          <a:custGeom>
            <a:avLst/>
            <a:gdLst/>
            <a:ahLst/>
            <a:cxnLst/>
            <a:rect r="r" b="b" t="t" l="l"/>
            <a:pathLst>
              <a:path h="6808007" w="6808007">
                <a:moveTo>
                  <a:pt x="0" y="0"/>
                </a:moveTo>
                <a:lnTo>
                  <a:pt x="6808007" y="0"/>
                </a:lnTo>
                <a:lnTo>
                  <a:pt x="6808007" y="6808007"/>
                </a:lnTo>
                <a:lnTo>
                  <a:pt x="0" y="6808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688006" y="805937"/>
            <a:ext cx="1142588" cy="1142588"/>
          </a:xfrm>
          <a:custGeom>
            <a:avLst/>
            <a:gdLst/>
            <a:ahLst/>
            <a:cxnLst/>
            <a:rect r="r" b="b" t="t" l="l"/>
            <a:pathLst>
              <a:path h="1142588" w="1142588">
                <a:moveTo>
                  <a:pt x="0" y="0"/>
                </a:moveTo>
                <a:lnTo>
                  <a:pt x="1142588" y="0"/>
                </a:lnTo>
                <a:lnTo>
                  <a:pt x="1142588" y="1142588"/>
                </a:lnTo>
                <a:lnTo>
                  <a:pt x="0" y="114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97892" y="7606902"/>
            <a:ext cx="1001357" cy="1001357"/>
          </a:xfrm>
          <a:custGeom>
            <a:avLst/>
            <a:gdLst/>
            <a:ahLst/>
            <a:cxnLst/>
            <a:rect r="r" b="b" t="t" l="l"/>
            <a:pathLst>
              <a:path h="1001357" w="1001357">
                <a:moveTo>
                  <a:pt x="0" y="0"/>
                </a:moveTo>
                <a:lnTo>
                  <a:pt x="1001357" y="0"/>
                </a:lnTo>
                <a:lnTo>
                  <a:pt x="1001357" y="1001357"/>
                </a:lnTo>
                <a:lnTo>
                  <a:pt x="0" y="1001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653393" y="2032744"/>
            <a:ext cx="6343048" cy="6343022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 flipH="false" flipV="false" rot="563661">
              <a:off x="-243635" y="-243640"/>
              <a:ext cx="6837269" cy="6837254"/>
            </a:xfrm>
            <a:custGeom>
              <a:avLst/>
              <a:gdLst/>
              <a:ahLst/>
              <a:cxnLst/>
              <a:rect r="r" b="b" t="t" l="l"/>
              <a:pathLst>
                <a:path h="6837254" w="6837269">
                  <a:moveTo>
                    <a:pt x="6551059" y="2900414"/>
                  </a:moveTo>
                  <a:cubicBezTo>
                    <a:pt x="6837268" y="4630323"/>
                    <a:pt x="5666843" y="6264815"/>
                    <a:pt x="3936884" y="6551033"/>
                  </a:cubicBezTo>
                  <a:cubicBezTo>
                    <a:pt x="2206900" y="6837255"/>
                    <a:pt x="572433" y="5666825"/>
                    <a:pt x="286223" y="3936916"/>
                  </a:cubicBezTo>
                  <a:cubicBezTo>
                    <a:pt x="0" y="2206919"/>
                    <a:pt x="1170402" y="572444"/>
                    <a:pt x="2900386" y="286222"/>
                  </a:cubicBezTo>
                  <a:cubicBezTo>
                    <a:pt x="4630370" y="0"/>
                    <a:pt x="6264835" y="1170417"/>
                    <a:pt x="6551059" y="2900414"/>
                  </a:cubicBezTo>
                  <a:close/>
                </a:path>
              </a:pathLst>
            </a:custGeom>
            <a:blipFill>
              <a:blip r:embed="rId12"/>
              <a:stretch>
                <a:fillRect l="-19692" t="-3762" r="-42436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03117" y="324567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31432" y="543527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7" y="0"/>
                </a:lnTo>
                <a:lnTo>
                  <a:pt x="1365887" y="1408738"/>
                </a:lnTo>
                <a:lnTo>
                  <a:pt x="0" y="14087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88434" y="4699508"/>
            <a:ext cx="6373725" cy="1669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5600" spc="-168">
                <a:solidFill>
                  <a:srgbClr val="000000"/>
                </a:solidFill>
                <a:latin typeface="Poppins Bold"/>
              </a:rPr>
              <a:t>GPA Calculation Activity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16745">
            <a:off x="16201008" y="-69536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0" y="0"/>
                </a:moveTo>
                <a:lnTo>
                  <a:pt x="4802675" y="0"/>
                </a:lnTo>
                <a:lnTo>
                  <a:pt x="4802675" y="1510660"/>
                </a:lnTo>
                <a:lnTo>
                  <a:pt x="0" y="1510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2906905">
            <a:off x="-2486805" y="-270124"/>
            <a:ext cx="4802674" cy="1510659"/>
          </a:xfrm>
          <a:custGeom>
            <a:avLst/>
            <a:gdLst/>
            <a:ahLst/>
            <a:cxnLst/>
            <a:rect r="r" b="b" t="t" l="l"/>
            <a:pathLst>
              <a:path h="1510659" w="4802674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816745">
            <a:off x="15173184" y="78807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0" y="0"/>
                </a:moveTo>
                <a:lnTo>
                  <a:pt x="4213365" y="0"/>
                </a:lnTo>
                <a:lnTo>
                  <a:pt x="4213365" y="481244"/>
                </a:lnTo>
                <a:lnTo>
                  <a:pt x="0" y="481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942733">
            <a:off x="-1058091" y="742968"/>
            <a:ext cx="4213366" cy="481243"/>
          </a:xfrm>
          <a:custGeom>
            <a:avLst/>
            <a:gdLst/>
            <a:ahLst/>
            <a:cxnLst/>
            <a:rect r="r" b="b" t="t" l="l"/>
            <a:pathLst>
              <a:path h="481243" w="4213366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318" r="0" b="-9507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93027" y="374679"/>
            <a:ext cx="654021" cy="654021"/>
          </a:xfrm>
          <a:custGeom>
            <a:avLst/>
            <a:gdLst/>
            <a:ahLst/>
            <a:cxnLst/>
            <a:rect r="r" b="b" t="t" l="l"/>
            <a:pathLst>
              <a:path h="654021" w="654021">
                <a:moveTo>
                  <a:pt x="0" y="0"/>
                </a:moveTo>
                <a:lnTo>
                  <a:pt x="654021" y="0"/>
                </a:lnTo>
                <a:lnTo>
                  <a:pt x="654021" y="654021"/>
                </a:lnTo>
                <a:lnTo>
                  <a:pt x="0" y="654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5182" y="228759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3496" y="447719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8" y="0"/>
                </a:lnTo>
                <a:lnTo>
                  <a:pt x="1365888" y="1408739"/>
                </a:lnTo>
                <a:lnTo>
                  <a:pt x="0" y="14087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322414" y="1986915"/>
            <a:ext cx="9643172" cy="7158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6780" indent="-453390" lvl="1">
              <a:lnSpc>
                <a:spcPts val="567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Co-Curricular Participation</a:t>
            </a:r>
          </a:p>
          <a:p>
            <a:pPr marL="906780" indent="-453390" lvl="1">
              <a:lnSpc>
                <a:spcPts val="567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Registration Opportunities</a:t>
            </a:r>
          </a:p>
          <a:p>
            <a:pPr marL="906780" indent="-453390" lvl="1">
              <a:lnSpc>
                <a:spcPts val="567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Remedial Summer School</a:t>
            </a:r>
          </a:p>
          <a:p>
            <a:pPr marL="906780" indent="-453390" lvl="1">
              <a:lnSpc>
                <a:spcPts val="567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Grades Determine Credits at Buchanan High School </a:t>
            </a:r>
          </a:p>
          <a:p>
            <a:pPr marL="1813560" indent="-604520" lvl="2">
              <a:lnSpc>
                <a:spcPts val="567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A= Credits </a:t>
            </a:r>
          </a:p>
          <a:p>
            <a:pPr marL="1813560" indent="-604520" lvl="2">
              <a:lnSpc>
                <a:spcPts val="567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B= Credits </a:t>
            </a:r>
          </a:p>
          <a:p>
            <a:pPr marL="1813560" indent="-604520" lvl="2">
              <a:lnSpc>
                <a:spcPts val="567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C= Credits </a:t>
            </a:r>
          </a:p>
          <a:p>
            <a:pPr marL="1813560" indent="-604520" lvl="2">
              <a:lnSpc>
                <a:spcPts val="567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D= Credits/Retake Course </a:t>
            </a:r>
          </a:p>
          <a:p>
            <a:pPr marL="1813560" indent="-604520" lvl="2">
              <a:lnSpc>
                <a:spcPts val="5670"/>
              </a:lnSpc>
              <a:buFont typeface="Arial"/>
              <a:buChar char="⚬"/>
            </a:pPr>
            <a:r>
              <a:rPr lang="en-US" sz="4200">
                <a:solidFill>
                  <a:srgbClr val="000000"/>
                </a:solidFill>
                <a:latin typeface="Poppins"/>
              </a:rPr>
              <a:t>F= No Credits/Retake Course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470795" y="3814468"/>
            <a:ext cx="3149243" cy="3599135"/>
          </a:xfrm>
          <a:custGeom>
            <a:avLst/>
            <a:gdLst/>
            <a:ahLst/>
            <a:cxnLst/>
            <a:rect r="r" b="b" t="t" l="l"/>
            <a:pathLst>
              <a:path h="3599135" w="3149243">
                <a:moveTo>
                  <a:pt x="0" y="0"/>
                </a:moveTo>
                <a:lnTo>
                  <a:pt x="3149243" y="0"/>
                </a:lnTo>
                <a:lnTo>
                  <a:pt x="3149243" y="3599134"/>
                </a:lnTo>
                <a:lnTo>
                  <a:pt x="0" y="359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07719" y="761303"/>
            <a:ext cx="9861553" cy="990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1"/>
              </a:lnSpc>
            </a:pPr>
            <a:r>
              <a:rPr lang="en-US" sz="6399" spc="-191">
                <a:solidFill>
                  <a:srgbClr val="000000"/>
                </a:solidFill>
                <a:latin typeface="Poppins Bold"/>
              </a:rPr>
              <a:t>Why do grades matter?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140" y="927448"/>
            <a:ext cx="8553615" cy="8553615"/>
          </a:xfrm>
          <a:custGeom>
            <a:avLst/>
            <a:gdLst/>
            <a:ahLst/>
            <a:cxnLst/>
            <a:rect r="r" b="b" t="t" l="l"/>
            <a:pathLst>
              <a:path h="8553615" w="8553615">
                <a:moveTo>
                  <a:pt x="0" y="0"/>
                </a:moveTo>
                <a:lnTo>
                  <a:pt x="8553615" y="0"/>
                </a:lnTo>
                <a:lnTo>
                  <a:pt x="8553615" y="8553615"/>
                </a:lnTo>
                <a:lnTo>
                  <a:pt x="0" y="855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7901713">
            <a:off x="359739" y="-14654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9769056" y="0"/>
                </a:moveTo>
                <a:lnTo>
                  <a:pt x="0" y="0"/>
                </a:lnTo>
                <a:lnTo>
                  <a:pt x="0" y="3072812"/>
                </a:lnTo>
                <a:lnTo>
                  <a:pt x="9769056" y="3072812"/>
                </a:lnTo>
                <a:lnTo>
                  <a:pt x="97690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901713">
            <a:off x="-1456491" y="7699667"/>
            <a:ext cx="9769056" cy="3072812"/>
          </a:xfrm>
          <a:custGeom>
            <a:avLst/>
            <a:gdLst/>
            <a:ahLst/>
            <a:cxnLst/>
            <a:rect r="r" b="b" t="t" l="l"/>
            <a:pathLst>
              <a:path h="3072812" w="9769056">
                <a:moveTo>
                  <a:pt x="0" y="0"/>
                </a:moveTo>
                <a:lnTo>
                  <a:pt x="9769056" y="0"/>
                </a:lnTo>
                <a:lnTo>
                  <a:pt x="9769056" y="3072812"/>
                </a:lnTo>
                <a:lnTo>
                  <a:pt x="0" y="307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885646">
            <a:off x="5410720" y="1114148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0" y="0"/>
                </a:moveTo>
                <a:lnTo>
                  <a:pt x="5461122" y="0"/>
                </a:lnTo>
                <a:lnTo>
                  <a:pt x="5461122" y="815208"/>
                </a:lnTo>
                <a:lnTo>
                  <a:pt x="0" y="815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7885646">
            <a:off x="-1701861" y="8200655"/>
            <a:ext cx="5461122" cy="815209"/>
          </a:xfrm>
          <a:custGeom>
            <a:avLst/>
            <a:gdLst/>
            <a:ahLst/>
            <a:cxnLst/>
            <a:rect r="r" b="b" t="t" l="l"/>
            <a:pathLst>
              <a:path h="815209" w="5461122">
                <a:moveTo>
                  <a:pt x="5461122" y="0"/>
                </a:moveTo>
                <a:lnTo>
                  <a:pt x="0" y="0"/>
                </a:lnTo>
                <a:lnTo>
                  <a:pt x="0" y="815208"/>
                </a:lnTo>
                <a:lnTo>
                  <a:pt x="5461122" y="815208"/>
                </a:lnTo>
                <a:lnTo>
                  <a:pt x="54611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42143" r="0" b="-6857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0923" y="1377231"/>
            <a:ext cx="7654049" cy="7654049"/>
          </a:xfrm>
          <a:custGeom>
            <a:avLst/>
            <a:gdLst/>
            <a:ahLst/>
            <a:cxnLst/>
            <a:rect r="r" b="b" t="t" l="l"/>
            <a:pathLst>
              <a:path h="7654049" w="7654049">
                <a:moveTo>
                  <a:pt x="0" y="0"/>
                </a:moveTo>
                <a:lnTo>
                  <a:pt x="7654049" y="0"/>
                </a:lnTo>
                <a:lnTo>
                  <a:pt x="7654049" y="7654049"/>
                </a:lnTo>
                <a:lnTo>
                  <a:pt x="0" y="7654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3944" y="1800252"/>
            <a:ext cx="6808007" cy="6808007"/>
          </a:xfrm>
          <a:custGeom>
            <a:avLst/>
            <a:gdLst/>
            <a:ahLst/>
            <a:cxnLst/>
            <a:rect r="r" b="b" t="t" l="l"/>
            <a:pathLst>
              <a:path h="6808007" w="6808007">
                <a:moveTo>
                  <a:pt x="0" y="0"/>
                </a:moveTo>
                <a:lnTo>
                  <a:pt x="6808007" y="0"/>
                </a:lnTo>
                <a:lnTo>
                  <a:pt x="6808007" y="6808007"/>
                </a:lnTo>
                <a:lnTo>
                  <a:pt x="0" y="68080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2651" y="805937"/>
            <a:ext cx="1142588" cy="1142588"/>
          </a:xfrm>
          <a:custGeom>
            <a:avLst/>
            <a:gdLst/>
            <a:ahLst/>
            <a:cxnLst/>
            <a:rect r="r" b="b" t="t" l="l"/>
            <a:pathLst>
              <a:path h="1142588" w="1142588">
                <a:moveTo>
                  <a:pt x="0" y="0"/>
                </a:moveTo>
                <a:lnTo>
                  <a:pt x="1142587" y="0"/>
                </a:lnTo>
                <a:lnTo>
                  <a:pt x="1142587" y="1142588"/>
                </a:lnTo>
                <a:lnTo>
                  <a:pt x="0" y="114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23616" y="7606902"/>
            <a:ext cx="1001357" cy="1001357"/>
          </a:xfrm>
          <a:custGeom>
            <a:avLst/>
            <a:gdLst/>
            <a:ahLst/>
            <a:cxnLst/>
            <a:rect r="r" b="b" t="t" l="l"/>
            <a:pathLst>
              <a:path h="1001357" w="1001357">
                <a:moveTo>
                  <a:pt x="0" y="0"/>
                </a:moveTo>
                <a:lnTo>
                  <a:pt x="1001356" y="0"/>
                </a:lnTo>
                <a:lnTo>
                  <a:pt x="1001356" y="1001357"/>
                </a:lnTo>
                <a:lnTo>
                  <a:pt x="0" y="10013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26424" y="2032744"/>
            <a:ext cx="6343048" cy="6343022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13995" t="0" r="-36003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592899" y="1009650"/>
            <a:ext cx="7666401" cy="234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19"/>
              </a:lnSpc>
            </a:pPr>
            <a:r>
              <a:rPr lang="en-US" sz="3999" spc="-119">
                <a:solidFill>
                  <a:srgbClr val="000000"/>
                </a:solidFill>
                <a:latin typeface="Poppins Bold"/>
              </a:rPr>
              <a:t>My student is struggling emotionally in middle school…Who should I contact?</a:t>
            </a:r>
          </a:p>
          <a:p>
            <a:pPr algn="r">
              <a:lnSpc>
                <a:spcPts val="4519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825165" y="3319038"/>
            <a:ext cx="1434135" cy="1434135"/>
          </a:xfrm>
          <a:custGeom>
            <a:avLst/>
            <a:gdLst/>
            <a:ahLst/>
            <a:cxnLst/>
            <a:rect r="r" b="b" t="t" l="l"/>
            <a:pathLst>
              <a:path h="1434135" w="1434135">
                <a:moveTo>
                  <a:pt x="0" y="0"/>
                </a:moveTo>
                <a:lnTo>
                  <a:pt x="1434135" y="0"/>
                </a:lnTo>
                <a:lnTo>
                  <a:pt x="1434135" y="1434136"/>
                </a:lnTo>
                <a:lnTo>
                  <a:pt x="0" y="1434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974439" y="3468313"/>
            <a:ext cx="1135586" cy="1135586"/>
          </a:xfrm>
          <a:custGeom>
            <a:avLst/>
            <a:gdLst/>
            <a:ahLst/>
            <a:cxnLst/>
            <a:rect r="r" b="b" t="t" l="l"/>
            <a:pathLst>
              <a:path h="1135586" w="1135586">
                <a:moveTo>
                  <a:pt x="0" y="0"/>
                </a:moveTo>
                <a:lnTo>
                  <a:pt x="1135586" y="0"/>
                </a:lnTo>
                <a:lnTo>
                  <a:pt x="1135586" y="1135586"/>
                </a:lnTo>
                <a:lnTo>
                  <a:pt x="0" y="11355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6117937" y="3611810"/>
            <a:ext cx="848591" cy="848591"/>
          </a:xfrm>
          <a:custGeom>
            <a:avLst/>
            <a:gdLst/>
            <a:ahLst/>
            <a:cxnLst/>
            <a:rect r="r" b="b" t="t" l="l"/>
            <a:pathLst>
              <a:path h="848591" w="848591">
                <a:moveTo>
                  <a:pt x="848591" y="0"/>
                </a:moveTo>
                <a:lnTo>
                  <a:pt x="0" y="0"/>
                </a:lnTo>
                <a:lnTo>
                  <a:pt x="0" y="848592"/>
                </a:lnTo>
                <a:lnTo>
                  <a:pt x="848591" y="848592"/>
                </a:lnTo>
                <a:lnTo>
                  <a:pt x="848591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640524" y="3447613"/>
            <a:ext cx="5787617" cy="1634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63"/>
              </a:lnSpc>
            </a:pPr>
            <a:r>
              <a:rPr lang="en-US" sz="2799" spc="-83">
                <a:solidFill>
                  <a:srgbClr val="000000"/>
                </a:solidFill>
                <a:latin typeface="Poppins Bold"/>
              </a:rPr>
              <a:t>Reach out to your student’s counselor to get them connected to our on-campus resources.</a:t>
            </a:r>
          </a:p>
          <a:p>
            <a:pPr algn="r">
              <a:lnSpc>
                <a:spcPts val="3163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7552955" y="6574103"/>
            <a:ext cx="8073680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mackenziemennucci@cusd.com</a:t>
            </a:r>
          </a:p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(559) 327-3576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55974" y="5694387"/>
            <a:ext cx="4870661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64"/>
              </a:lnSpc>
            </a:pPr>
            <a:r>
              <a:rPr lang="en-US" sz="2800" spc="-84">
                <a:solidFill>
                  <a:srgbClr val="000000"/>
                </a:solidFill>
                <a:latin typeface="Poppins Bold"/>
              </a:rPr>
              <a:t>Mackenzie Mennucci</a:t>
            </a:r>
          </a:p>
          <a:p>
            <a:pPr algn="r">
              <a:lnSpc>
                <a:spcPts val="3164"/>
              </a:lnSpc>
            </a:pPr>
            <a:r>
              <a:rPr lang="en-US" sz="2800" spc="-84">
                <a:solidFill>
                  <a:srgbClr val="000000"/>
                </a:solidFill>
                <a:latin typeface="Poppins Bold"/>
              </a:rPr>
              <a:t>Last Names A-K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5825165" y="5703912"/>
            <a:ext cx="1434135" cy="1434135"/>
          </a:xfrm>
          <a:custGeom>
            <a:avLst/>
            <a:gdLst/>
            <a:ahLst/>
            <a:cxnLst/>
            <a:rect r="r" b="b" t="t" l="l"/>
            <a:pathLst>
              <a:path h="1434135" w="1434135">
                <a:moveTo>
                  <a:pt x="0" y="0"/>
                </a:moveTo>
                <a:lnTo>
                  <a:pt x="1434135" y="0"/>
                </a:lnTo>
                <a:lnTo>
                  <a:pt x="1434135" y="1434136"/>
                </a:lnTo>
                <a:lnTo>
                  <a:pt x="0" y="1434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974439" y="5853187"/>
            <a:ext cx="1135586" cy="1135586"/>
          </a:xfrm>
          <a:custGeom>
            <a:avLst/>
            <a:gdLst/>
            <a:ahLst/>
            <a:cxnLst/>
            <a:rect r="r" b="b" t="t" l="l"/>
            <a:pathLst>
              <a:path h="1135586" w="1135586">
                <a:moveTo>
                  <a:pt x="0" y="0"/>
                </a:moveTo>
                <a:lnTo>
                  <a:pt x="1135586" y="0"/>
                </a:lnTo>
                <a:lnTo>
                  <a:pt x="1135586" y="1135586"/>
                </a:lnTo>
                <a:lnTo>
                  <a:pt x="0" y="11355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6117937" y="5996684"/>
            <a:ext cx="848591" cy="848591"/>
          </a:xfrm>
          <a:custGeom>
            <a:avLst/>
            <a:gdLst/>
            <a:ahLst/>
            <a:cxnLst/>
            <a:rect r="r" b="b" t="t" l="l"/>
            <a:pathLst>
              <a:path h="848591" w="848591">
                <a:moveTo>
                  <a:pt x="848591" y="0"/>
                </a:moveTo>
                <a:lnTo>
                  <a:pt x="0" y="0"/>
                </a:lnTo>
                <a:lnTo>
                  <a:pt x="0" y="848592"/>
                </a:lnTo>
                <a:lnTo>
                  <a:pt x="848591" y="848592"/>
                </a:lnTo>
                <a:lnTo>
                  <a:pt x="848591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552955" y="8840221"/>
            <a:ext cx="8073680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meghantenney@cusd.com</a:t>
            </a:r>
          </a:p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(559) 327-3518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55974" y="7960505"/>
            <a:ext cx="4870661" cy="83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64"/>
              </a:lnSpc>
            </a:pPr>
            <a:r>
              <a:rPr lang="en-US" sz="2800" spc="-84">
                <a:solidFill>
                  <a:srgbClr val="000000"/>
                </a:solidFill>
                <a:latin typeface="Poppins Bold"/>
              </a:rPr>
              <a:t>Meghan Tenney</a:t>
            </a:r>
          </a:p>
          <a:p>
            <a:pPr algn="r">
              <a:lnSpc>
                <a:spcPts val="3164"/>
              </a:lnSpc>
            </a:pPr>
            <a:r>
              <a:rPr lang="en-US" sz="2800" spc="-84">
                <a:solidFill>
                  <a:srgbClr val="000000"/>
                </a:solidFill>
                <a:latin typeface="Poppins Bold"/>
              </a:rPr>
              <a:t>Last Names L-Z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5825165" y="7970030"/>
            <a:ext cx="1434135" cy="1434135"/>
          </a:xfrm>
          <a:custGeom>
            <a:avLst/>
            <a:gdLst/>
            <a:ahLst/>
            <a:cxnLst/>
            <a:rect r="r" b="b" t="t" l="l"/>
            <a:pathLst>
              <a:path h="1434135" w="1434135">
                <a:moveTo>
                  <a:pt x="0" y="0"/>
                </a:moveTo>
                <a:lnTo>
                  <a:pt x="1434135" y="0"/>
                </a:lnTo>
                <a:lnTo>
                  <a:pt x="1434135" y="1434135"/>
                </a:lnTo>
                <a:lnTo>
                  <a:pt x="0" y="143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974439" y="8119305"/>
            <a:ext cx="1135586" cy="1135586"/>
          </a:xfrm>
          <a:custGeom>
            <a:avLst/>
            <a:gdLst/>
            <a:ahLst/>
            <a:cxnLst/>
            <a:rect r="r" b="b" t="t" l="l"/>
            <a:pathLst>
              <a:path h="1135586" w="1135586">
                <a:moveTo>
                  <a:pt x="0" y="0"/>
                </a:moveTo>
                <a:lnTo>
                  <a:pt x="1135586" y="0"/>
                </a:lnTo>
                <a:lnTo>
                  <a:pt x="1135586" y="1135586"/>
                </a:lnTo>
                <a:lnTo>
                  <a:pt x="0" y="11355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0">
            <a:off x="16117937" y="8262802"/>
            <a:ext cx="848591" cy="848591"/>
          </a:xfrm>
          <a:custGeom>
            <a:avLst/>
            <a:gdLst/>
            <a:ahLst/>
            <a:cxnLst/>
            <a:rect r="r" b="b" t="t" l="l"/>
            <a:pathLst>
              <a:path h="848591" w="848591">
                <a:moveTo>
                  <a:pt x="848591" y="0"/>
                </a:moveTo>
                <a:lnTo>
                  <a:pt x="0" y="0"/>
                </a:lnTo>
                <a:lnTo>
                  <a:pt x="0" y="848591"/>
                </a:lnTo>
                <a:lnTo>
                  <a:pt x="848591" y="848591"/>
                </a:lnTo>
                <a:lnTo>
                  <a:pt x="848591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05182" y="228759"/>
            <a:ext cx="2022517" cy="2022517"/>
          </a:xfrm>
          <a:custGeom>
            <a:avLst/>
            <a:gdLst/>
            <a:ahLst/>
            <a:cxnLst/>
            <a:rect r="r" b="b" t="t" l="l"/>
            <a:pathLst>
              <a:path h="2022517" w="2022517">
                <a:moveTo>
                  <a:pt x="0" y="0"/>
                </a:moveTo>
                <a:lnTo>
                  <a:pt x="2022516" y="0"/>
                </a:lnTo>
                <a:lnTo>
                  <a:pt x="2022516" y="2022517"/>
                </a:lnTo>
                <a:lnTo>
                  <a:pt x="0" y="2022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33496" y="447719"/>
            <a:ext cx="1365887" cy="1408738"/>
          </a:xfrm>
          <a:custGeom>
            <a:avLst/>
            <a:gdLst/>
            <a:ahLst/>
            <a:cxnLst/>
            <a:rect r="r" b="b" t="t" l="l"/>
            <a:pathLst>
              <a:path h="1408738" w="1365887">
                <a:moveTo>
                  <a:pt x="0" y="0"/>
                </a:moveTo>
                <a:lnTo>
                  <a:pt x="1365888" y="0"/>
                </a:lnTo>
                <a:lnTo>
                  <a:pt x="1365888" y="1408739"/>
                </a:lnTo>
                <a:lnTo>
                  <a:pt x="0" y="140873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DAF3uO_PsQc</dc:identifier>
  <dcterms:modified xsi:type="dcterms:W3CDTF">2011-08-01T06:04:30Z</dcterms:modified>
  <cp:revision>1</cp:revision>
  <dc:title>SEM2 Success Night Presentation</dc:title>
</cp:coreProperties>
</file>